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311" r:id="rId3"/>
    <p:sldId id="257" r:id="rId4"/>
    <p:sldId id="319" r:id="rId5"/>
    <p:sldId id="320" r:id="rId6"/>
    <p:sldId id="321" r:id="rId7"/>
    <p:sldId id="260" r:id="rId8"/>
    <p:sldId id="263" r:id="rId9"/>
    <p:sldId id="264" r:id="rId10"/>
    <p:sldId id="259" r:id="rId11"/>
    <p:sldId id="261" r:id="rId12"/>
    <p:sldId id="262" r:id="rId13"/>
    <p:sldId id="313" r:id="rId14"/>
    <p:sldId id="273"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8"/>
    <p:restoredTop sz="94610"/>
  </p:normalViewPr>
  <p:slideViewPr>
    <p:cSldViewPr snapToGrid="0" snapToObjects="1">
      <p:cViewPr varScale="1">
        <p:scale>
          <a:sx n="46" d="100"/>
          <a:sy n="46" d="100"/>
        </p:scale>
        <p:origin x="184" y="16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2168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I'm here to introduce LEAi, the first agentic legal AI built in and for the Philippines. Today's promise: show you what 'agentic' really means, why it matters for how you study and how you'll practice, and — most importantly — how we eliminate hallucinated citations while never letting you off the hook for reading and verifying. Verified, not invented.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reveal. LEAi = Legal Expert AI. The tagline 'Verified, not invented' is the whole pitch in two words. Three pillars: the 14-year MyLegalWhiz database is our moat (it's what makes verification possible), the agentic engine is the intelligence, and accessibility — Tagalog, voice, mobile, affordable — is what makes it Filipino.</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VerifyShield is the headline. The key phrase: unverified citations are BLOCKED, not shown — so the failure mode that sanctioned 1,400+ lawyers (a confident citation to a case that doesn't exist) is engineered out. StatuteWatch handles the subtler trap: real case, but repealed/renumbered law. Both run even on free — verification is a promise, not an upsell.</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headline differentiator. Agentic is becoming table stakes; curation is the moat. Land the two-layer idea: the agent is the engine, the human-curated knowledge base is the foundation. Close on the tagline: human-curated, AI-delivered.</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38223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SIGN-UP / QR slide. This is your demand-capture moment — keep it on screen during the hands-on activity. Ask everyone to scan and sign up at app.mylegalwhiz.com. Do a show of hands ('sino nakapag-sign up na?') so you can later tell the Consulate how many OFWs requested continued access — that number is your strongest funding lever.</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Stanford study is the key citation for a law audience: even purpose-built RAG tools from Lexis and Westlaw hallucinated 17–33% of the time, despite marketing that promised 'hallucination-free.' Meanwhile the Charlotin database tracks 1,400+ real filings with fake AI citations, growing daily. The point: 'grounded in a database' is necessary but NOT sufficient. That sets up why agentic verification matters.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with 'Filipino-built.' Emphasize the citation feature — the credibility anchor. Stress empowerment, not replacement.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494166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MISSION slide. Slow down and speak from the heart. 'Wherever in the world you work, the law of home is in your pocket.' Connect Filipino empowerment to OFWs globally — this is the emotional core of why LEAi exists.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783664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distinction: a general chatbot (like ChatGPT) can sound confident but be wrong on Philippine law. LEAi is built on real PH law and cites sources. Land the OFW benefits: available on your day off, affordable, your language, private.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71043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Roadmap the three demo tasks so the audience knows what's coming: Ask, Draft, Scan. Flag that Scan (task 3) is the one they'll need most.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119309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 1 — Ask &amp; Answer. Run the sample question live. Type it in Taglish. When the answer appears, summarize in plain Taglish. Then move to the six use-case prompts.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768939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leap simply. Gen 1 makes things up. Gen 2 (what most 'legal AI' actually is today) retrieves but still errs — that's the Stanford finding. Gen 3, agentic, treats the question like a researcher would: iterate and verify. Name-drop Harvey to show this is the global direction; LEAi brings it to PH law first.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4.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7.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21.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8.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5" name="Text 2"/>
          <p:cNvSpPr/>
          <p:nvPr/>
        </p:nvSpPr>
        <p:spPr>
          <a:xfrm>
            <a:off x="822960" y="2018371"/>
            <a:ext cx="10076688" cy="679109"/>
          </a:xfrm>
          <a:prstGeom prst="rect">
            <a:avLst/>
          </a:prstGeom>
          <a:noFill/>
          <a:ln/>
        </p:spPr>
        <p:txBody>
          <a:bodyPr wrap="square" rtlCol="0" anchor="ctr"/>
          <a:lstStyle/>
          <a:p>
            <a:pPr marL="0" indent="0">
              <a:buNone/>
            </a:pPr>
            <a:r>
              <a:rPr lang="en-US" sz="1300" b="1" kern="0" spc="300" dirty="0">
                <a:solidFill>
                  <a:srgbClr val="239ED8"/>
                </a:solidFill>
                <a:latin typeface="Arial" pitchFamily="34" charset="0"/>
                <a:ea typeface="Arial" pitchFamily="34" charset="-122"/>
                <a:cs typeface="Arial" pitchFamily="34" charset="-120"/>
              </a:rPr>
              <a:t>THE FIRST AGENTIC LEGAL AI IN THE PHILIPPINES</a:t>
            </a:r>
            <a:endParaRPr lang="en-US" sz="1300" dirty="0"/>
          </a:p>
        </p:txBody>
      </p:sp>
      <p:sp>
        <p:nvSpPr>
          <p:cNvPr id="6" name="Text 3"/>
          <p:cNvSpPr/>
          <p:nvPr/>
        </p:nvSpPr>
        <p:spPr>
          <a:xfrm>
            <a:off x="822960" y="2788920"/>
            <a:ext cx="10607040" cy="1371600"/>
          </a:xfrm>
          <a:prstGeom prst="rect">
            <a:avLst/>
          </a:prstGeom>
          <a:noFill/>
          <a:ln/>
        </p:spPr>
        <p:txBody>
          <a:bodyPr wrap="square" rtlCol="0" anchor="ctr"/>
          <a:lstStyle/>
          <a:p>
            <a:pPr marL="0" indent="0">
              <a:lnSpc>
                <a:spcPct val="102000"/>
              </a:lnSpc>
              <a:buNone/>
            </a:pPr>
            <a:r>
              <a:rPr lang="en-US" sz="4000" b="1" dirty="0">
                <a:solidFill>
                  <a:srgbClr val="1C2335"/>
                </a:solidFill>
                <a:latin typeface="Georgia" pitchFamily="34" charset="0"/>
                <a:ea typeface="Georgia" pitchFamily="34" charset="-122"/>
                <a:cs typeface="Georgia" pitchFamily="34" charset="-120"/>
              </a:rPr>
              <a:t>How agentic LEGAL AI </a:t>
            </a:r>
          </a:p>
          <a:p>
            <a:pPr marL="0" indent="0">
              <a:lnSpc>
                <a:spcPct val="102000"/>
              </a:lnSpc>
              <a:buNone/>
            </a:pPr>
            <a:r>
              <a:rPr lang="en-US" sz="4000" b="1" dirty="0">
                <a:solidFill>
                  <a:srgbClr val="1C2335"/>
                </a:solidFill>
                <a:latin typeface="Georgia" pitchFamily="34" charset="0"/>
                <a:ea typeface="Georgia" pitchFamily="34" charset="-122"/>
                <a:cs typeface="Georgia" pitchFamily="34" charset="-120"/>
              </a:rPr>
              <a:t>can elevate legal education</a:t>
            </a:r>
            <a:endParaRPr lang="en-US" sz="4000" dirty="0"/>
          </a:p>
          <a:p>
            <a:pPr marL="0" indent="0">
              <a:lnSpc>
                <a:spcPct val="102000"/>
              </a:lnSpc>
              <a:buNone/>
            </a:pPr>
            <a:r>
              <a:rPr lang="en-US" sz="4000" b="1" dirty="0">
                <a:solidFill>
                  <a:srgbClr val="1C2335"/>
                </a:solidFill>
                <a:latin typeface="Georgia" pitchFamily="34" charset="0"/>
                <a:ea typeface="Georgia" pitchFamily="34" charset="-122"/>
                <a:cs typeface="Georgia" pitchFamily="34" charset="-120"/>
              </a:rPr>
              <a:t>and practice</a:t>
            </a:r>
            <a:endParaRPr lang="en-US" sz="4000" dirty="0"/>
          </a:p>
        </p:txBody>
      </p:sp>
      <p:sp>
        <p:nvSpPr>
          <p:cNvPr id="7" name="Text 4"/>
          <p:cNvSpPr/>
          <p:nvPr/>
        </p:nvSpPr>
        <p:spPr>
          <a:xfrm>
            <a:off x="841248" y="4434840"/>
            <a:ext cx="10058400" cy="365760"/>
          </a:xfrm>
          <a:prstGeom prst="rect">
            <a:avLst/>
          </a:prstGeom>
          <a:noFill/>
          <a:ln/>
        </p:spPr>
        <p:txBody>
          <a:bodyPr wrap="square" rtlCol="0" anchor="ctr"/>
          <a:lstStyle/>
          <a:p>
            <a:pPr marL="0" indent="0">
              <a:buNone/>
            </a:pPr>
            <a:r>
              <a:rPr lang="en-US" sz="1400" b="1" dirty="0">
                <a:solidFill>
                  <a:srgbClr val="1C2335"/>
                </a:solidFill>
                <a:latin typeface="Arial" pitchFamily="34" charset="0"/>
                <a:ea typeface="Arial" pitchFamily="34" charset="-122"/>
                <a:cs typeface="Arial" pitchFamily="34" charset="-120"/>
              </a:rPr>
              <a:t>Joseph Dexter Feliciano</a:t>
            </a:r>
            <a:r>
              <a:rPr lang="en-US" sz="1400" dirty="0">
                <a:solidFill>
                  <a:srgbClr val="6B7585"/>
                </a:solidFill>
                <a:latin typeface="Arial" pitchFamily="34" charset="0"/>
                <a:ea typeface="Arial" pitchFamily="34" charset="-122"/>
                <a:cs typeface="Arial" pitchFamily="34" charset="-120"/>
              </a:rPr>
              <a:t>   Founder &amp; CEO, Thinc AI Pte. Ltd.</a:t>
            </a:r>
            <a:endParaRPr lang="en-US" sz="1400" dirty="0"/>
          </a:p>
        </p:txBody>
      </p:sp>
      <p:sp>
        <p:nvSpPr>
          <p:cNvPr id="8" name="Text 5"/>
          <p:cNvSpPr/>
          <p:nvPr/>
        </p:nvSpPr>
        <p:spPr>
          <a:xfrm>
            <a:off x="841248" y="4846320"/>
            <a:ext cx="10058400" cy="365760"/>
          </a:xfrm>
          <a:prstGeom prst="rect">
            <a:avLst/>
          </a:prstGeom>
          <a:noFill/>
          <a:ln/>
        </p:spPr>
        <p:txBody>
          <a:bodyPr wrap="square" rtlCol="0" anchor="ctr"/>
          <a:lstStyle/>
          <a:p>
            <a:pPr marL="0" indent="0">
              <a:buNone/>
            </a:pPr>
            <a:r>
              <a:rPr lang="en-US" sz="1300" dirty="0">
                <a:solidFill>
                  <a:srgbClr val="6B7585"/>
                </a:solidFill>
                <a:latin typeface="Arial" pitchFamily="34" charset="0"/>
                <a:ea typeface="Arial" pitchFamily="34" charset="-122"/>
                <a:cs typeface="Arial" pitchFamily="34" charset="-120"/>
              </a:rPr>
              <a:t>Association of Law Students of the Philippines  ·  June 27, 2026</a:t>
            </a:r>
            <a:endParaRPr lang="en-US" sz="1300" dirty="0"/>
          </a:p>
        </p:txBody>
      </p:sp>
      <p:pic>
        <p:nvPicPr>
          <p:cNvPr id="3" name="Picture 2">
            <a:extLst>
              <a:ext uri="{FF2B5EF4-FFF2-40B4-BE49-F238E27FC236}">
                <a16:creationId xmlns:a16="http://schemas.microsoft.com/office/drawing/2014/main" id="{8EAE09DA-17A6-579B-B4E1-1CBE90213208}"/>
              </a:ext>
            </a:extLst>
          </p:cNvPr>
          <p:cNvPicPr>
            <a:picLocks noChangeAspect="1"/>
          </p:cNvPicPr>
          <p:nvPr/>
        </p:nvPicPr>
        <p:blipFill>
          <a:blip r:embed="rId3"/>
          <a:stretch>
            <a:fillRect/>
          </a:stretch>
        </p:blipFill>
        <p:spPr>
          <a:xfrm>
            <a:off x="3158998" y="613629"/>
            <a:ext cx="6174188" cy="14025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548640" y="384048"/>
            <a:ext cx="9418320" cy="640080"/>
          </a:xfrm>
          <a:prstGeom prst="rect">
            <a:avLst/>
          </a:prstGeom>
          <a:noFill/>
          <a:ln/>
        </p:spPr>
        <p:txBody>
          <a:bodyPr wrap="square" rtlCol="0" anchor="ctr"/>
          <a:lstStyle/>
          <a:p>
            <a:pPr marL="0" indent="0" algn="l">
              <a:buNone/>
            </a:pPr>
            <a:r>
              <a:rPr lang="en-US" sz="2900" b="1" dirty="0">
                <a:solidFill>
                  <a:srgbClr val="1C2335"/>
                </a:solidFill>
                <a:latin typeface="Georgia" pitchFamily="34" charset="0"/>
                <a:ea typeface="Georgia" pitchFamily="34" charset="-122"/>
                <a:cs typeface="Georgia" pitchFamily="34" charset="-120"/>
              </a:rPr>
              <a:t>Three generations of legal AI</a:t>
            </a:r>
            <a:endParaRPr lang="en-US" sz="2900" dirty="0"/>
          </a:p>
        </p:txBody>
      </p:sp>
      <p:pic>
        <p:nvPicPr>
          <p:cNvPr id="5" name="Image 0" descr="leai_official.png"/>
          <p:cNvPicPr>
            <a:picLocks noChangeAspect="1"/>
          </p:cNvPicPr>
          <p:nvPr/>
        </p:nvPicPr>
        <p:blipFill>
          <a:blip r:embed="rId3"/>
          <a:stretch>
            <a:fillRect/>
          </a:stretch>
        </p:blipFill>
        <p:spPr>
          <a:xfrm>
            <a:off x="10271455" y="384048"/>
            <a:ext cx="1417320" cy="321967"/>
          </a:xfrm>
          <a:prstGeom prst="rect">
            <a:avLst/>
          </a:prstGeom>
        </p:spPr>
      </p:pic>
      <p:sp>
        <p:nvSpPr>
          <p:cNvPr id="6" name="Text 3"/>
          <p:cNvSpPr/>
          <p:nvPr/>
        </p:nvSpPr>
        <p:spPr>
          <a:xfrm>
            <a:off x="566928" y="1024128"/>
            <a:ext cx="11064240" cy="411480"/>
          </a:xfrm>
          <a:prstGeom prst="rect">
            <a:avLst/>
          </a:prstGeom>
          <a:noFill/>
          <a:ln/>
        </p:spPr>
        <p:txBody>
          <a:bodyPr wrap="square" rtlCol="0" anchor="ctr"/>
          <a:lstStyle/>
          <a:p>
            <a:pPr marL="0" indent="0" algn="l">
              <a:buNone/>
            </a:pPr>
            <a:r>
              <a:rPr lang="en-US" sz="1400" dirty="0">
                <a:solidFill>
                  <a:srgbClr val="6B7585"/>
                </a:solidFill>
                <a:latin typeface="Arial" pitchFamily="34" charset="0"/>
                <a:ea typeface="Arial" pitchFamily="34" charset="-122"/>
                <a:cs typeface="Arial" pitchFamily="34" charset="-120"/>
              </a:rPr>
              <a:t>Where most tools stop — and where agentic begins.</a:t>
            </a:r>
            <a:endParaRPr lang="en-US" sz="1400" dirty="0"/>
          </a:p>
        </p:txBody>
      </p:sp>
      <p:sp>
        <p:nvSpPr>
          <p:cNvPr id="7" name="Shape 4"/>
          <p:cNvSpPr/>
          <p:nvPr/>
        </p:nvSpPr>
        <p:spPr>
          <a:xfrm>
            <a:off x="548640" y="1691640"/>
            <a:ext cx="3520440" cy="4114800"/>
          </a:xfrm>
          <a:prstGeom prst="roundRect">
            <a:avLst>
              <a:gd name="adj" fmla="val 2597"/>
            </a:avLst>
          </a:prstGeom>
          <a:solidFill>
            <a:srgbClr val="EFF4FC"/>
          </a:solidFill>
          <a:ln/>
          <a:effectLst>
            <a:outerShdw blurRad="114300" dist="38100" dir="2700000" algn="bl" rotWithShape="0">
              <a:srgbClr val="000000">
                <a:alpha val="10000"/>
              </a:srgbClr>
            </a:outerShdw>
          </a:effectLst>
        </p:spPr>
      </p:sp>
      <p:sp>
        <p:nvSpPr>
          <p:cNvPr id="8" name="Shape 5"/>
          <p:cNvSpPr/>
          <p:nvPr/>
        </p:nvSpPr>
        <p:spPr>
          <a:xfrm>
            <a:off x="868680" y="2057400"/>
            <a:ext cx="777240" cy="777240"/>
          </a:xfrm>
          <a:prstGeom prst="ellipse">
            <a:avLst/>
          </a:prstGeom>
          <a:solidFill>
            <a:srgbClr val="E4EDFA"/>
          </a:solidFill>
          <a:ln/>
          <a:effectLst>
            <a:outerShdw blurRad="63500" dist="25400" dir="2700000" algn="bl" rotWithShape="0">
              <a:srgbClr val="000000">
                <a:alpha val="10000"/>
              </a:srgbClr>
            </a:outerShdw>
          </a:effectLst>
        </p:spPr>
      </p:sp>
      <p:pic>
        <p:nvPicPr>
          <p:cNvPr id="9" name="Image 1" descr="ic_comments_b.png"/>
          <p:cNvPicPr>
            <a:picLocks noChangeAspect="1"/>
          </p:cNvPicPr>
          <p:nvPr/>
        </p:nvPicPr>
        <p:blipFill>
          <a:blip r:embed="rId4"/>
          <a:stretch>
            <a:fillRect/>
          </a:stretch>
        </p:blipFill>
        <p:spPr>
          <a:xfrm>
            <a:off x="1070762" y="2259482"/>
            <a:ext cx="373075" cy="373075"/>
          </a:xfrm>
          <a:prstGeom prst="rect">
            <a:avLst/>
          </a:prstGeom>
        </p:spPr>
      </p:pic>
      <p:sp>
        <p:nvSpPr>
          <p:cNvPr id="10" name="Text 6"/>
          <p:cNvSpPr/>
          <p:nvPr/>
        </p:nvSpPr>
        <p:spPr>
          <a:xfrm>
            <a:off x="1783080" y="2075688"/>
            <a:ext cx="2148840" cy="365760"/>
          </a:xfrm>
          <a:prstGeom prst="rect">
            <a:avLst/>
          </a:prstGeom>
          <a:noFill/>
          <a:ln/>
        </p:spPr>
        <p:txBody>
          <a:bodyPr wrap="square" rtlCol="0" anchor="ctr"/>
          <a:lstStyle/>
          <a:p>
            <a:pPr marL="0" indent="0">
              <a:buNone/>
            </a:pPr>
            <a:r>
              <a:rPr lang="en-US" sz="1800" b="1" dirty="0">
                <a:solidFill>
                  <a:srgbClr val="1C2335"/>
                </a:solidFill>
                <a:latin typeface="Georgia" pitchFamily="34" charset="0"/>
                <a:ea typeface="Georgia" pitchFamily="34" charset="-122"/>
                <a:cs typeface="Georgia" pitchFamily="34" charset="-120"/>
              </a:rPr>
              <a:t>1 · Chatbot</a:t>
            </a:r>
            <a:endParaRPr lang="en-US" sz="1800" dirty="0"/>
          </a:p>
        </p:txBody>
      </p:sp>
      <p:sp>
        <p:nvSpPr>
          <p:cNvPr id="11" name="Text 7"/>
          <p:cNvSpPr/>
          <p:nvPr/>
        </p:nvSpPr>
        <p:spPr>
          <a:xfrm>
            <a:off x="1783080" y="2478024"/>
            <a:ext cx="2148840" cy="320040"/>
          </a:xfrm>
          <a:prstGeom prst="rect">
            <a:avLst/>
          </a:prstGeom>
          <a:noFill/>
          <a:ln/>
        </p:spPr>
        <p:txBody>
          <a:bodyPr wrap="square" rtlCol="0" anchor="ctr"/>
          <a:lstStyle/>
          <a:p>
            <a:pPr marL="0" indent="0">
              <a:buNone/>
            </a:pPr>
            <a:r>
              <a:rPr lang="en-US" sz="1100" i="1" dirty="0">
                <a:solidFill>
                  <a:srgbClr val="6B7585"/>
                </a:solidFill>
                <a:latin typeface="Arial" pitchFamily="34" charset="0"/>
                <a:ea typeface="Arial" pitchFamily="34" charset="-122"/>
                <a:cs typeface="Arial" pitchFamily="34" charset="-120"/>
              </a:rPr>
              <a:t>General LLM (e.g. plain ChatGPT)</a:t>
            </a:r>
            <a:endParaRPr lang="en-US" sz="1100" dirty="0"/>
          </a:p>
        </p:txBody>
      </p:sp>
      <p:sp>
        <p:nvSpPr>
          <p:cNvPr id="12" name="Text 8"/>
          <p:cNvSpPr/>
          <p:nvPr/>
        </p:nvSpPr>
        <p:spPr>
          <a:xfrm>
            <a:off x="841248" y="3154680"/>
            <a:ext cx="2953512" cy="1737360"/>
          </a:xfrm>
          <a:prstGeom prst="rect">
            <a:avLst/>
          </a:prstGeom>
          <a:noFill/>
          <a:ln/>
        </p:spPr>
        <p:txBody>
          <a:bodyPr wrap="square" rtlCol="0" anchor="t"/>
          <a:lstStyle/>
          <a:p>
            <a:pPr marL="0" indent="0">
              <a:lnSpc>
                <a:spcPct val="108000"/>
              </a:lnSpc>
              <a:buNone/>
            </a:pPr>
            <a:r>
              <a:rPr lang="en-US" sz="1300" dirty="0">
                <a:solidFill>
                  <a:srgbClr val="1C2335"/>
                </a:solidFill>
                <a:latin typeface="Arial" pitchFamily="34" charset="0"/>
                <a:ea typeface="Arial" pitchFamily="34" charset="-122"/>
                <a:cs typeface="Arial" pitchFamily="34" charset="-120"/>
              </a:rPr>
              <a:t>Predicts plausible-sounding text. No legal database behind it. Invents cases that look and cite perfectly real.</a:t>
            </a:r>
            <a:endParaRPr lang="en-US" sz="1300" dirty="0"/>
          </a:p>
        </p:txBody>
      </p:sp>
      <p:sp>
        <p:nvSpPr>
          <p:cNvPr id="13" name="Shape 9"/>
          <p:cNvSpPr/>
          <p:nvPr/>
        </p:nvSpPr>
        <p:spPr>
          <a:xfrm>
            <a:off x="841248" y="5001768"/>
            <a:ext cx="2935224" cy="548640"/>
          </a:xfrm>
          <a:prstGeom prst="roundRect">
            <a:avLst>
              <a:gd name="adj" fmla="val 50000"/>
            </a:avLst>
          </a:prstGeom>
          <a:solidFill>
            <a:srgbClr val="FFFFFF"/>
          </a:solidFill>
          <a:ln w="15875">
            <a:solidFill>
              <a:srgbClr val="C0392B"/>
            </a:solidFill>
            <a:prstDash val="solid"/>
          </a:ln>
        </p:spPr>
      </p:sp>
      <p:sp>
        <p:nvSpPr>
          <p:cNvPr id="14" name="Text 10"/>
          <p:cNvSpPr/>
          <p:nvPr/>
        </p:nvSpPr>
        <p:spPr>
          <a:xfrm>
            <a:off x="841248" y="5001768"/>
            <a:ext cx="2935224" cy="548640"/>
          </a:xfrm>
          <a:prstGeom prst="rect">
            <a:avLst/>
          </a:prstGeom>
          <a:noFill/>
          <a:ln/>
        </p:spPr>
        <p:txBody>
          <a:bodyPr wrap="square" rtlCol="0" anchor="ctr"/>
          <a:lstStyle/>
          <a:p>
            <a:pPr marL="0" indent="0" algn="ctr">
              <a:buNone/>
            </a:pPr>
            <a:r>
              <a:rPr lang="en-US" sz="1250" b="1" dirty="0">
                <a:solidFill>
                  <a:srgbClr val="C0392B"/>
                </a:solidFill>
                <a:latin typeface="Arial" pitchFamily="34" charset="0"/>
                <a:ea typeface="Arial" pitchFamily="34" charset="-122"/>
                <a:cs typeface="Arial" pitchFamily="34" charset="-120"/>
              </a:rPr>
              <a:t>High hallucination</a:t>
            </a:r>
            <a:endParaRPr lang="en-US" sz="1250" dirty="0"/>
          </a:p>
        </p:txBody>
      </p:sp>
      <p:sp>
        <p:nvSpPr>
          <p:cNvPr id="15" name="Shape 11"/>
          <p:cNvSpPr/>
          <p:nvPr/>
        </p:nvSpPr>
        <p:spPr>
          <a:xfrm>
            <a:off x="4270248" y="1691640"/>
            <a:ext cx="3520440" cy="4114800"/>
          </a:xfrm>
          <a:prstGeom prst="roundRect">
            <a:avLst>
              <a:gd name="adj" fmla="val 2597"/>
            </a:avLst>
          </a:prstGeom>
          <a:solidFill>
            <a:srgbClr val="EFF4FC"/>
          </a:solidFill>
          <a:ln/>
          <a:effectLst>
            <a:outerShdw blurRad="114300" dist="38100" dir="2700000" algn="bl" rotWithShape="0">
              <a:srgbClr val="000000">
                <a:alpha val="10000"/>
              </a:srgbClr>
            </a:outerShdw>
          </a:effectLst>
        </p:spPr>
      </p:sp>
      <p:sp>
        <p:nvSpPr>
          <p:cNvPr id="16" name="Shape 12"/>
          <p:cNvSpPr/>
          <p:nvPr/>
        </p:nvSpPr>
        <p:spPr>
          <a:xfrm>
            <a:off x="4590288" y="2057400"/>
            <a:ext cx="777240" cy="777240"/>
          </a:xfrm>
          <a:prstGeom prst="ellipse">
            <a:avLst/>
          </a:prstGeom>
          <a:solidFill>
            <a:srgbClr val="E4EDFA"/>
          </a:solidFill>
          <a:ln/>
          <a:effectLst>
            <a:outerShdw blurRad="63500" dist="25400" dir="2700000" algn="bl" rotWithShape="0">
              <a:srgbClr val="000000">
                <a:alpha val="10000"/>
              </a:srgbClr>
            </a:outerShdw>
          </a:effectLst>
        </p:spPr>
      </p:sp>
      <p:pic>
        <p:nvPicPr>
          <p:cNvPr id="17" name="Image 2" descr="ic_database_b.png"/>
          <p:cNvPicPr>
            <a:picLocks noChangeAspect="1"/>
          </p:cNvPicPr>
          <p:nvPr/>
        </p:nvPicPr>
        <p:blipFill>
          <a:blip r:embed="rId5"/>
          <a:stretch>
            <a:fillRect/>
          </a:stretch>
        </p:blipFill>
        <p:spPr>
          <a:xfrm>
            <a:off x="4792370" y="2259482"/>
            <a:ext cx="373075" cy="373075"/>
          </a:xfrm>
          <a:prstGeom prst="rect">
            <a:avLst/>
          </a:prstGeom>
        </p:spPr>
      </p:pic>
      <p:sp>
        <p:nvSpPr>
          <p:cNvPr id="18" name="Text 13"/>
          <p:cNvSpPr/>
          <p:nvPr/>
        </p:nvSpPr>
        <p:spPr>
          <a:xfrm>
            <a:off x="5504688" y="2075688"/>
            <a:ext cx="2148840" cy="365760"/>
          </a:xfrm>
          <a:prstGeom prst="rect">
            <a:avLst/>
          </a:prstGeom>
          <a:noFill/>
          <a:ln/>
        </p:spPr>
        <p:txBody>
          <a:bodyPr wrap="square" rtlCol="0" anchor="ctr"/>
          <a:lstStyle/>
          <a:p>
            <a:pPr marL="0" indent="0">
              <a:buNone/>
            </a:pPr>
            <a:r>
              <a:rPr lang="en-US" sz="1800" b="1" dirty="0">
                <a:solidFill>
                  <a:srgbClr val="1C2335"/>
                </a:solidFill>
                <a:latin typeface="Georgia" pitchFamily="34" charset="0"/>
                <a:ea typeface="Georgia" pitchFamily="34" charset="-122"/>
                <a:cs typeface="Georgia" pitchFamily="34" charset="-120"/>
              </a:rPr>
              <a:t>2 · RAG assistant</a:t>
            </a:r>
            <a:endParaRPr lang="en-US" sz="1800" dirty="0"/>
          </a:p>
        </p:txBody>
      </p:sp>
      <p:sp>
        <p:nvSpPr>
          <p:cNvPr id="19" name="Text 14"/>
          <p:cNvSpPr/>
          <p:nvPr/>
        </p:nvSpPr>
        <p:spPr>
          <a:xfrm>
            <a:off x="5504688" y="2478024"/>
            <a:ext cx="2148840" cy="320040"/>
          </a:xfrm>
          <a:prstGeom prst="rect">
            <a:avLst/>
          </a:prstGeom>
          <a:noFill/>
          <a:ln/>
        </p:spPr>
        <p:txBody>
          <a:bodyPr wrap="square" rtlCol="0" anchor="ctr"/>
          <a:lstStyle/>
          <a:p>
            <a:pPr marL="0" indent="0">
              <a:buNone/>
            </a:pPr>
            <a:endParaRPr lang="en-US" sz="1100" i="1" dirty="0">
              <a:solidFill>
                <a:srgbClr val="6B7585"/>
              </a:solidFill>
              <a:latin typeface="Arial" pitchFamily="34" charset="0"/>
              <a:ea typeface="Arial" pitchFamily="34" charset="-122"/>
              <a:cs typeface="Arial" pitchFamily="34" charset="-120"/>
            </a:endParaRPr>
          </a:p>
          <a:p>
            <a:pPr marL="0" indent="0">
              <a:buNone/>
            </a:pPr>
            <a:r>
              <a:rPr lang="en-US" sz="1100" i="1" dirty="0">
                <a:solidFill>
                  <a:srgbClr val="6B7585"/>
                </a:solidFill>
                <a:latin typeface="Arial" pitchFamily="34" charset="0"/>
                <a:ea typeface="Arial" pitchFamily="34" charset="-122"/>
                <a:cs typeface="Arial" pitchFamily="34" charset="-120"/>
              </a:rPr>
              <a:t>Retrieval-augmented, single pass</a:t>
            </a:r>
            <a:endParaRPr lang="en-US" sz="1100" dirty="0"/>
          </a:p>
        </p:txBody>
      </p:sp>
      <p:sp>
        <p:nvSpPr>
          <p:cNvPr id="20" name="Text 15"/>
          <p:cNvSpPr/>
          <p:nvPr/>
        </p:nvSpPr>
        <p:spPr>
          <a:xfrm>
            <a:off x="4562856" y="3154680"/>
            <a:ext cx="2953512" cy="1737360"/>
          </a:xfrm>
          <a:prstGeom prst="rect">
            <a:avLst/>
          </a:prstGeom>
          <a:noFill/>
          <a:ln/>
        </p:spPr>
        <p:txBody>
          <a:bodyPr wrap="square" rtlCol="0" anchor="t"/>
          <a:lstStyle/>
          <a:p>
            <a:pPr marL="0" indent="0">
              <a:lnSpc>
                <a:spcPct val="108000"/>
              </a:lnSpc>
              <a:buNone/>
            </a:pPr>
            <a:r>
              <a:rPr lang="en-US" sz="1300" dirty="0">
                <a:solidFill>
                  <a:srgbClr val="1C2335"/>
                </a:solidFill>
                <a:latin typeface="Arial" pitchFamily="34" charset="0"/>
                <a:ea typeface="Arial" pitchFamily="34" charset="-122"/>
                <a:cs typeface="Arial" pitchFamily="34" charset="-120"/>
              </a:rPr>
              <a:t>Pulls from a database and answers in one shot. Better — but still mis-cites, mixes jurisdictions, and quotes repealed law.</a:t>
            </a:r>
            <a:endParaRPr lang="en-US" sz="1300" dirty="0"/>
          </a:p>
        </p:txBody>
      </p:sp>
      <p:sp>
        <p:nvSpPr>
          <p:cNvPr id="21" name="Shape 16"/>
          <p:cNvSpPr/>
          <p:nvPr/>
        </p:nvSpPr>
        <p:spPr>
          <a:xfrm>
            <a:off x="4562856" y="5001768"/>
            <a:ext cx="2935224" cy="548640"/>
          </a:xfrm>
          <a:prstGeom prst="roundRect">
            <a:avLst>
              <a:gd name="adj" fmla="val 50000"/>
            </a:avLst>
          </a:prstGeom>
          <a:solidFill>
            <a:srgbClr val="FFFFFF"/>
          </a:solidFill>
          <a:ln w="15875">
            <a:solidFill>
              <a:srgbClr val="C2A660"/>
            </a:solidFill>
            <a:prstDash val="solid"/>
          </a:ln>
        </p:spPr>
      </p:sp>
      <p:sp>
        <p:nvSpPr>
          <p:cNvPr id="22" name="Text 17"/>
          <p:cNvSpPr/>
          <p:nvPr/>
        </p:nvSpPr>
        <p:spPr>
          <a:xfrm>
            <a:off x="4562856" y="5001768"/>
            <a:ext cx="2935224" cy="548640"/>
          </a:xfrm>
          <a:prstGeom prst="rect">
            <a:avLst/>
          </a:prstGeom>
          <a:noFill/>
          <a:ln/>
        </p:spPr>
        <p:txBody>
          <a:bodyPr wrap="square" rtlCol="0" anchor="ctr"/>
          <a:lstStyle/>
          <a:p>
            <a:pPr marL="0" indent="0" algn="ctr">
              <a:buNone/>
            </a:pPr>
            <a:r>
              <a:rPr lang="en-US" sz="1250" b="1" dirty="0">
                <a:solidFill>
                  <a:srgbClr val="C2A660"/>
                </a:solidFill>
                <a:latin typeface="Arial" pitchFamily="34" charset="0"/>
                <a:ea typeface="Arial" pitchFamily="34" charset="-122"/>
                <a:cs typeface="Arial" pitchFamily="34" charset="-120"/>
              </a:rPr>
              <a:t>Moderate hallucination</a:t>
            </a:r>
            <a:endParaRPr lang="en-US" sz="1250" dirty="0"/>
          </a:p>
        </p:txBody>
      </p:sp>
      <p:sp>
        <p:nvSpPr>
          <p:cNvPr id="23" name="Shape 18"/>
          <p:cNvSpPr/>
          <p:nvPr/>
        </p:nvSpPr>
        <p:spPr>
          <a:xfrm>
            <a:off x="7991856" y="1691640"/>
            <a:ext cx="3520440" cy="4114800"/>
          </a:xfrm>
          <a:prstGeom prst="roundRect">
            <a:avLst>
              <a:gd name="adj" fmla="val 2597"/>
            </a:avLst>
          </a:prstGeom>
          <a:solidFill>
            <a:srgbClr val="1C2335"/>
          </a:solidFill>
          <a:ln/>
          <a:effectLst>
            <a:outerShdw blurRad="114300" dist="38100" dir="2700000" algn="bl" rotWithShape="0">
              <a:srgbClr val="000000">
                <a:alpha val="18000"/>
              </a:srgbClr>
            </a:outerShdw>
          </a:effectLst>
        </p:spPr>
      </p:sp>
      <p:sp>
        <p:nvSpPr>
          <p:cNvPr id="24" name="Shape 19"/>
          <p:cNvSpPr/>
          <p:nvPr/>
        </p:nvSpPr>
        <p:spPr>
          <a:xfrm>
            <a:off x="8311896" y="2057400"/>
            <a:ext cx="777240" cy="777240"/>
          </a:xfrm>
          <a:prstGeom prst="ellipse">
            <a:avLst/>
          </a:prstGeom>
          <a:solidFill>
            <a:srgbClr val="239ED8"/>
          </a:solidFill>
          <a:ln/>
          <a:effectLst>
            <a:outerShdw blurRad="63500" dist="25400" dir="2700000" algn="bl" rotWithShape="0">
              <a:srgbClr val="000000">
                <a:alpha val="10000"/>
              </a:srgbClr>
            </a:outerShdw>
          </a:effectLst>
        </p:spPr>
      </p:sp>
      <p:pic>
        <p:nvPicPr>
          <p:cNvPr id="25" name="Image 3" descr="ic_brain_w.png"/>
          <p:cNvPicPr>
            <a:picLocks noChangeAspect="1"/>
          </p:cNvPicPr>
          <p:nvPr/>
        </p:nvPicPr>
        <p:blipFill>
          <a:blip r:embed="rId6"/>
          <a:stretch>
            <a:fillRect/>
          </a:stretch>
        </p:blipFill>
        <p:spPr>
          <a:xfrm>
            <a:off x="8513978" y="2259482"/>
            <a:ext cx="373075" cy="373075"/>
          </a:xfrm>
          <a:prstGeom prst="rect">
            <a:avLst/>
          </a:prstGeom>
        </p:spPr>
      </p:pic>
      <p:sp>
        <p:nvSpPr>
          <p:cNvPr id="26" name="Text 20"/>
          <p:cNvSpPr/>
          <p:nvPr/>
        </p:nvSpPr>
        <p:spPr>
          <a:xfrm>
            <a:off x="9226296" y="2075688"/>
            <a:ext cx="2148840" cy="411480"/>
          </a:xfrm>
          <a:prstGeom prst="rect">
            <a:avLst/>
          </a:prstGeom>
          <a:noFill/>
          <a:ln/>
        </p:spPr>
        <p:txBody>
          <a:bodyPr wrap="square"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3 · Agentic AI — LEAi</a:t>
            </a:r>
            <a:endParaRPr lang="en-US" sz="2000" dirty="0"/>
          </a:p>
        </p:txBody>
      </p:sp>
      <p:sp>
        <p:nvSpPr>
          <p:cNvPr id="27" name="Text 21"/>
          <p:cNvSpPr/>
          <p:nvPr/>
        </p:nvSpPr>
        <p:spPr>
          <a:xfrm>
            <a:off x="9226296" y="2478024"/>
            <a:ext cx="2148840" cy="320040"/>
          </a:xfrm>
          <a:prstGeom prst="rect">
            <a:avLst/>
          </a:prstGeom>
          <a:noFill/>
          <a:ln/>
        </p:spPr>
        <p:txBody>
          <a:bodyPr wrap="square" rtlCol="0" anchor="ctr"/>
          <a:lstStyle/>
          <a:p>
            <a:pPr marL="0" indent="0">
              <a:buNone/>
            </a:pPr>
            <a:endParaRPr lang="en-US" sz="1100" i="1" dirty="0">
              <a:solidFill>
                <a:srgbClr val="BFE0F2"/>
              </a:solidFill>
              <a:latin typeface="Arial" pitchFamily="34" charset="0"/>
              <a:ea typeface="Arial" pitchFamily="34" charset="-122"/>
              <a:cs typeface="Arial" pitchFamily="34" charset="-120"/>
            </a:endParaRPr>
          </a:p>
          <a:p>
            <a:pPr marL="0" indent="0">
              <a:buNone/>
            </a:pPr>
            <a:r>
              <a:rPr lang="en-US" sz="1100" i="1" dirty="0">
                <a:solidFill>
                  <a:srgbClr val="BFE0F2"/>
                </a:solidFill>
                <a:latin typeface="Arial" pitchFamily="34" charset="0"/>
                <a:ea typeface="Arial" pitchFamily="34" charset="-122"/>
                <a:cs typeface="Arial" pitchFamily="34" charset="-120"/>
              </a:rPr>
              <a:t>Plans · searches · verifies</a:t>
            </a:r>
            <a:endParaRPr lang="en-US" sz="1100" dirty="0"/>
          </a:p>
        </p:txBody>
      </p:sp>
      <p:sp>
        <p:nvSpPr>
          <p:cNvPr id="28" name="Text 22"/>
          <p:cNvSpPr/>
          <p:nvPr/>
        </p:nvSpPr>
        <p:spPr>
          <a:xfrm>
            <a:off x="8284464" y="3154680"/>
            <a:ext cx="2953512" cy="1737360"/>
          </a:xfrm>
          <a:prstGeom prst="rect">
            <a:avLst/>
          </a:prstGeom>
          <a:noFill/>
          <a:ln/>
        </p:spPr>
        <p:txBody>
          <a:bodyPr wrap="square" rtlCol="0" anchor="t"/>
          <a:lstStyle/>
          <a:p>
            <a:pPr marL="0" indent="0">
              <a:lnSpc>
                <a:spcPct val="108000"/>
              </a:lnSpc>
              <a:buNone/>
            </a:pPr>
            <a:r>
              <a:rPr lang="en-US" sz="1300" dirty="0">
                <a:solidFill>
                  <a:srgbClr val="D9E7F4"/>
                </a:solidFill>
                <a:latin typeface="Arial" pitchFamily="34" charset="0"/>
                <a:ea typeface="Arial" pitchFamily="34" charset="-122"/>
                <a:cs typeface="Arial" pitchFamily="34" charset="-120"/>
              </a:rPr>
              <a:t>Reasons in a loop: plans, searches, evaluates, refines, and verifies every citation against the source before you see it.</a:t>
            </a:r>
            <a:endParaRPr lang="en-US" sz="1300" dirty="0"/>
          </a:p>
        </p:txBody>
      </p:sp>
      <p:sp>
        <p:nvSpPr>
          <p:cNvPr id="29" name="Shape 23"/>
          <p:cNvSpPr/>
          <p:nvPr/>
        </p:nvSpPr>
        <p:spPr>
          <a:xfrm>
            <a:off x="8284464" y="5001768"/>
            <a:ext cx="2935224" cy="548640"/>
          </a:xfrm>
          <a:prstGeom prst="roundRect">
            <a:avLst>
              <a:gd name="adj" fmla="val 50000"/>
            </a:avLst>
          </a:prstGeom>
          <a:solidFill>
            <a:srgbClr val="239ED8"/>
          </a:solidFill>
          <a:ln/>
        </p:spPr>
      </p:sp>
      <p:sp>
        <p:nvSpPr>
          <p:cNvPr id="30" name="Text 24"/>
          <p:cNvSpPr/>
          <p:nvPr/>
        </p:nvSpPr>
        <p:spPr>
          <a:xfrm>
            <a:off x="8284464" y="5001768"/>
            <a:ext cx="2935224" cy="548640"/>
          </a:xfrm>
          <a:prstGeom prst="rect">
            <a:avLst/>
          </a:prstGeom>
          <a:noFill/>
          <a:ln/>
        </p:spPr>
        <p:txBody>
          <a:bodyPr wrap="square" rtlCol="0" anchor="ctr"/>
          <a:lstStyle/>
          <a:p>
            <a:pPr marL="0" indent="0" algn="ctr">
              <a:buNone/>
            </a:pPr>
            <a:r>
              <a:rPr lang="en-US" sz="1250" b="1" dirty="0">
                <a:solidFill>
                  <a:srgbClr val="FFFFFF"/>
                </a:solidFill>
                <a:latin typeface="Arial" pitchFamily="34" charset="0"/>
                <a:ea typeface="Arial" pitchFamily="34" charset="-122"/>
                <a:cs typeface="Arial" pitchFamily="34" charset="-120"/>
              </a:rPr>
              <a:t>Verified, not invented</a:t>
            </a:r>
            <a:endParaRPr lang="en-US" sz="1250" dirty="0"/>
          </a:p>
        </p:txBody>
      </p:sp>
      <p:sp>
        <p:nvSpPr>
          <p:cNvPr id="31" name="Text 25"/>
          <p:cNvSpPr/>
          <p:nvPr/>
        </p:nvSpPr>
        <p:spPr>
          <a:xfrm>
            <a:off x="548640" y="5989320"/>
            <a:ext cx="11064240" cy="365760"/>
          </a:xfrm>
          <a:prstGeom prst="rect">
            <a:avLst/>
          </a:prstGeom>
          <a:noFill/>
          <a:ln/>
        </p:spPr>
        <p:txBody>
          <a:bodyPr wrap="square" rtlCol="0" anchor="ctr"/>
          <a:lstStyle/>
          <a:p>
            <a:pPr marL="0" indent="0" algn="ctr">
              <a:buNone/>
            </a:pPr>
            <a:r>
              <a:rPr lang="en-US" sz="1300" dirty="0">
                <a:solidFill>
                  <a:srgbClr val="1C2335"/>
                </a:solidFill>
                <a:latin typeface="Arial" pitchFamily="34" charset="0"/>
                <a:ea typeface="Arial" pitchFamily="34" charset="-122"/>
                <a:cs typeface="Arial" pitchFamily="34" charset="-120"/>
              </a:rPr>
              <a:t>Harvey — the global frontrunner trusted by top firms — is agentic.  </a:t>
            </a:r>
            <a:r>
              <a:rPr lang="en-US" sz="1300" b="1" dirty="0">
                <a:solidFill>
                  <a:srgbClr val="239ED8"/>
                </a:solidFill>
                <a:latin typeface="Arial" pitchFamily="34" charset="0"/>
                <a:ea typeface="Arial" pitchFamily="34" charset="-122"/>
                <a:cs typeface="Arial" pitchFamily="34" charset="-120"/>
              </a:rPr>
              <a:t>LEAi is the first agentic legal AI in the Philippines.</a:t>
            </a:r>
            <a:endParaRPr lang="en-US" sz="1300" dirty="0"/>
          </a:p>
        </p:txBody>
      </p:sp>
      <p:pic>
        <p:nvPicPr>
          <p:cNvPr id="32" name="Image 4" descr="leai_official.png"/>
          <p:cNvPicPr>
            <a:picLocks noChangeAspect="1"/>
          </p:cNvPicPr>
          <p:nvPr/>
        </p:nvPicPr>
        <p:blipFill>
          <a:blip r:embed="rId3"/>
          <a:stretch>
            <a:fillRect/>
          </a:stretch>
        </p:blipFill>
        <p:spPr>
          <a:xfrm>
            <a:off x="457200" y="6400800"/>
            <a:ext cx="1207574" cy="274320"/>
          </a:xfrm>
          <a:prstGeom prst="rect">
            <a:avLst/>
          </a:prstGeom>
        </p:spPr>
      </p:pic>
      <p:sp>
        <p:nvSpPr>
          <p:cNvPr id="33" name="Text 26"/>
          <p:cNvSpPr/>
          <p:nvPr/>
        </p:nvSpPr>
        <p:spPr>
          <a:xfrm>
            <a:off x="4572000" y="6455664"/>
            <a:ext cx="3108960" cy="274320"/>
          </a:xfrm>
          <a:prstGeom prst="rect">
            <a:avLst/>
          </a:prstGeom>
          <a:noFill/>
          <a:ln/>
        </p:spPr>
        <p:txBody>
          <a:bodyPr wrap="square" rtlCol="0" anchor="ctr"/>
          <a:lstStyle/>
          <a:p>
            <a:pPr marL="0" indent="0" algn="ctr">
              <a:buNone/>
            </a:pPr>
            <a:r>
              <a:rPr lang="en-US" sz="800" dirty="0">
                <a:solidFill>
                  <a:srgbClr val="6B7585"/>
                </a:solidFill>
                <a:latin typeface="Arial" pitchFamily="34" charset="0"/>
                <a:ea typeface="Arial" pitchFamily="34" charset="-122"/>
                <a:cs typeface="Arial" pitchFamily="34" charset="-120"/>
              </a:rPr>
              <a:t>Legal information, not legal advice</a:t>
            </a:r>
            <a:endParaRPr lang="en-US" sz="800" dirty="0"/>
          </a:p>
        </p:txBody>
      </p:sp>
      <p:sp>
        <p:nvSpPr>
          <p:cNvPr id="34" name="Text 27"/>
          <p:cNvSpPr/>
          <p:nvPr/>
        </p:nvSpPr>
        <p:spPr>
          <a:xfrm>
            <a:off x="10058400" y="6455664"/>
            <a:ext cx="1673352" cy="274320"/>
          </a:xfrm>
          <a:prstGeom prst="rect">
            <a:avLst/>
          </a:prstGeom>
          <a:noFill/>
          <a:ln/>
        </p:spPr>
        <p:txBody>
          <a:bodyPr wrap="square" rtlCol="0" anchor="ctr"/>
          <a:lstStyle/>
          <a:p>
            <a:pPr marL="0" indent="0" algn="r">
              <a:buNone/>
            </a:pPr>
            <a:r>
              <a:rPr lang="en-US" sz="800" dirty="0">
                <a:solidFill>
                  <a:srgbClr val="6B7585"/>
                </a:solidFill>
                <a:latin typeface="Arial" pitchFamily="34" charset="0"/>
                <a:ea typeface="Arial" pitchFamily="34" charset="-122"/>
                <a:cs typeface="Arial" pitchFamily="34" charset="-120"/>
              </a:rPr>
              <a:t>Confidential  ·  4</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pic>
        <p:nvPicPr>
          <p:cNvPr id="4" name="Image 0" descr="leai_official.png"/>
          <p:cNvPicPr>
            <a:picLocks noChangeAspect="1"/>
          </p:cNvPicPr>
          <p:nvPr/>
        </p:nvPicPr>
        <p:blipFill>
          <a:blip r:embed="rId3"/>
          <a:stretch>
            <a:fillRect/>
          </a:stretch>
        </p:blipFill>
        <p:spPr>
          <a:xfrm>
            <a:off x="822960" y="731520"/>
            <a:ext cx="4025245" cy="914400"/>
          </a:xfrm>
          <a:prstGeom prst="rect">
            <a:avLst/>
          </a:prstGeom>
        </p:spPr>
      </p:pic>
      <p:sp>
        <p:nvSpPr>
          <p:cNvPr id="5" name="Text 2"/>
          <p:cNvSpPr/>
          <p:nvPr/>
        </p:nvSpPr>
        <p:spPr>
          <a:xfrm>
            <a:off x="822960" y="2011680"/>
            <a:ext cx="10515600" cy="868680"/>
          </a:xfrm>
          <a:prstGeom prst="rect">
            <a:avLst/>
          </a:prstGeom>
          <a:noFill/>
          <a:ln/>
        </p:spPr>
        <p:txBody>
          <a:bodyPr wrap="square" rtlCol="0" anchor="ctr"/>
          <a:lstStyle/>
          <a:p>
            <a:pPr marL="0" indent="0">
              <a:buNone/>
            </a:pPr>
            <a:r>
              <a:rPr lang="en-US" sz="4200" b="1" dirty="0">
                <a:solidFill>
                  <a:srgbClr val="1C2335"/>
                </a:solidFill>
                <a:latin typeface="Georgia" pitchFamily="34" charset="0"/>
                <a:ea typeface="Georgia" pitchFamily="34" charset="-122"/>
                <a:cs typeface="Georgia" pitchFamily="34" charset="-120"/>
              </a:rPr>
              <a:t>“Verified, not invented.”</a:t>
            </a:r>
            <a:endParaRPr lang="en-US" sz="4200" dirty="0"/>
          </a:p>
        </p:txBody>
      </p:sp>
      <p:sp>
        <p:nvSpPr>
          <p:cNvPr id="6" name="Text 3"/>
          <p:cNvSpPr/>
          <p:nvPr/>
        </p:nvSpPr>
        <p:spPr>
          <a:xfrm>
            <a:off x="841248" y="2926080"/>
            <a:ext cx="10058400" cy="411480"/>
          </a:xfrm>
          <a:prstGeom prst="rect">
            <a:avLst/>
          </a:prstGeom>
          <a:noFill/>
          <a:ln/>
        </p:spPr>
        <p:txBody>
          <a:bodyPr wrap="square" rtlCol="0" anchor="ctr"/>
          <a:lstStyle/>
          <a:p>
            <a:pPr marL="0" indent="0">
              <a:buNone/>
            </a:pPr>
            <a:r>
              <a:rPr lang="en-US" sz="1700" dirty="0">
                <a:solidFill>
                  <a:srgbClr val="239ED8"/>
                </a:solidFill>
                <a:latin typeface="Arial" pitchFamily="34" charset="0"/>
                <a:ea typeface="Arial" pitchFamily="34" charset="-122"/>
                <a:cs typeface="Arial" pitchFamily="34" charset="-120"/>
              </a:rPr>
              <a:t>The agentic legal AI built in — and for — the Philippines.</a:t>
            </a:r>
            <a:endParaRPr lang="en-US" sz="1700" dirty="0"/>
          </a:p>
        </p:txBody>
      </p:sp>
      <p:sp>
        <p:nvSpPr>
          <p:cNvPr id="7" name="Shape 4"/>
          <p:cNvSpPr/>
          <p:nvPr/>
        </p:nvSpPr>
        <p:spPr>
          <a:xfrm>
            <a:off x="822960" y="3657600"/>
            <a:ext cx="3383280" cy="2148840"/>
          </a:xfrm>
          <a:prstGeom prst="roundRect">
            <a:avLst>
              <a:gd name="adj" fmla="val 4255"/>
            </a:avLst>
          </a:prstGeom>
          <a:solidFill>
            <a:srgbClr val="EFF4FC"/>
          </a:solidFill>
          <a:ln/>
          <a:effectLst>
            <a:outerShdw blurRad="101600" dist="38100" dir="2700000" algn="bl" rotWithShape="0">
              <a:srgbClr val="000000">
                <a:alpha val="12000"/>
              </a:srgbClr>
            </a:outerShdw>
          </a:effectLst>
        </p:spPr>
      </p:sp>
      <p:sp>
        <p:nvSpPr>
          <p:cNvPr id="8" name="Shape 5"/>
          <p:cNvSpPr/>
          <p:nvPr/>
        </p:nvSpPr>
        <p:spPr>
          <a:xfrm>
            <a:off x="1097280" y="3931920"/>
            <a:ext cx="658368" cy="658368"/>
          </a:xfrm>
          <a:prstGeom prst="ellipse">
            <a:avLst/>
          </a:prstGeom>
          <a:solidFill>
            <a:srgbClr val="239ED8"/>
          </a:solidFill>
          <a:ln/>
          <a:effectLst>
            <a:outerShdw blurRad="63500" dist="25400" dir="2700000" algn="bl" rotWithShape="0">
              <a:srgbClr val="000000">
                <a:alpha val="10000"/>
              </a:srgbClr>
            </a:outerShdw>
          </a:effectLst>
        </p:spPr>
      </p:sp>
      <p:pic>
        <p:nvPicPr>
          <p:cNvPr id="9" name="Image 1" descr="ic_database_w.png"/>
          <p:cNvPicPr>
            <a:picLocks noChangeAspect="1"/>
          </p:cNvPicPr>
          <p:nvPr/>
        </p:nvPicPr>
        <p:blipFill>
          <a:blip r:embed="rId4"/>
          <a:stretch>
            <a:fillRect/>
          </a:stretch>
        </p:blipFill>
        <p:spPr>
          <a:xfrm>
            <a:off x="1268456" y="4103096"/>
            <a:ext cx="316017" cy="316017"/>
          </a:xfrm>
          <a:prstGeom prst="rect">
            <a:avLst/>
          </a:prstGeom>
        </p:spPr>
      </p:pic>
      <p:sp>
        <p:nvSpPr>
          <p:cNvPr id="10" name="Text 6"/>
          <p:cNvSpPr/>
          <p:nvPr/>
        </p:nvSpPr>
        <p:spPr>
          <a:xfrm>
            <a:off x="1097280" y="4681728"/>
            <a:ext cx="2880360" cy="365760"/>
          </a:xfrm>
          <a:prstGeom prst="rect">
            <a:avLst/>
          </a:prstGeom>
          <a:noFill/>
          <a:ln/>
        </p:spPr>
        <p:txBody>
          <a:bodyPr wrap="square" rtlCol="0" anchor="ctr"/>
          <a:lstStyle/>
          <a:p>
            <a:pPr marL="0" indent="0">
              <a:buNone/>
            </a:pPr>
            <a:r>
              <a:rPr lang="en-US" sz="1600" b="1" dirty="0">
                <a:solidFill>
                  <a:srgbClr val="1C2335"/>
                </a:solidFill>
                <a:latin typeface="Georgia" pitchFamily="34" charset="0"/>
                <a:ea typeface="Georgia" pitchFamily="34" charset="-122"/>
                <a:cs typeface="Georgia" pitchFamily="34" charset="-120"/>
              </a:rPr>
              <a:t>Built on MyLegalWhiz</a:t>
            </a:r>
            <a:endParaRPr lang="en-US" sz="1600" dirty="0"/>
          </a:p>
        </p:txBody>
      </p:sp>
      <p:sp>
        <p:nvSpPr>
          <p:cNvPr id="11" name="Text 7"/>
          <p:cNvSpPr/>
          <p:nvPr/>
        </p:nvSpPr>
        <p:spPr>
          <a:xfrm>
            <a:off x="1097280" y="5047488"/>
            <a:ext cx="2880360" cy="685800"/>
          </a:xfrm>
          <a:prstGeom prst="rect">
            <a:avLst/>
          </a:prstGeom>
          <a:noFill/>
          <a:ln/>
        </p:spPr>
        <p:txBody>
          <a:bodyPr wrap="square" rtlCol="0" anchor="t"/>
          <a:lstStyle/>
          <a:p>
            <a:pPr marL="0" indent="0">
              <a:lnSpc>
                <a:spcPct val="105000"/>
              </a:lnSpc>
              <a:buNone/>
            </a:pPr>
            <a:r>
              <a:rPr lang="en-US" sz="1150" dirty="0">
                <a:solidFill>
                  <a:srgbClr val="1C2335"/>
                </a:solidFill>
                <a:latin typeface="Arial" pitchFamily="34" charset="0"/>
                <a:ea typeface="Arial" pitchFamily="34" charset="-122"/>
                <a:cs typeface="Arial" pitchFamily="34" charset="-120"/>
              </a:rPr>
              <a:t>14 years of curated Philippine law — Supreme Court decisions, Republic Acts, IRRs, and agency issuances, since 2012.</a:t>
            </a:r>
            <a:endParaRPr lang="en-US" sz="1150" dirty="0"/>
          </a:p>
        </p:txBody>
      </p:sp>
      <p:sp>
        <p:nvSpPr>
          <p:cNvPr id="12" name="Shape 8"/>
          <p:cNvSpPr/>
          <p:nvPr/>
        </p:nvSpPr>
        <p:spPr>
          <a:xfrm>
            <a:off x="4434840" y="3657600"/>
            <a:ext cx="3383280" cy="2148840"/>
          </a:xfrm>
          <a:prstGeom prst="roundRect">
            <a:avLst>
              <a:gd name="adj" fmla="val 4255"/>
            </a:avLst>
          </a:prstGeom>
          <a:solidFill>
            <a:srgbClr val="EFF4FC"/>
          </a:solidFill>
          <a:ln/>
          <a:effectLst>
            <a:outerShdw blurRad="101600" dist="38100" dir="2700000" algn="bl" rotWithShape="0">
              <a:srgbClr val="000000">
                <a:alpha val="12000"/>
              </a:srgbClr>
            </a:outerShdw>
          </a:effectLst>
        </p:spPr>
      </p:sp>
      <p:sp>
        <p:nvSpPr>
          <p:cNvPr id="13" name="Shape 9"/>
          <p:cNvSpPr/>
          <p:nvPr/>
        </p:nvSpPr>
        <p:spPr>
          <a:xfrm>
            <a:off x="4709160" y="3931920"/>
            <a:ext cx="658368" cy="658368"/>
          </a:xfrm>
          <a:prstGeom prst="ellipse">
            <a:avLst/>
          </a:prstGeom>
          <a:solidFill>
            <a:srgbClr val="239ED8"/>
          </a:solidFill>
          <a:ln/>
          <a:effectLst>
            <a:outerShdw blurRad="63500" dist="25400" dir="2700000" algn="bl" rotWithShape="0">
              <a:srgbClr val="000000">
                <a:alpha val="10000"/>
              </a:srgbClr>
            </a:outerShdw>
          </a:effectLst>
        </p:spPr>
      </p:sp>
      <p:pic>
        <p:nvPicPr>
          <p:cNvPr id="14" name="Image 2" descr="ic_brain_w.png"/>
          <p:cNvPicPr>
            <a:picLocks noChangeAspect="1"/>
          </p:cNvPicPr>
          <p:nvPr/>
        </p:nvPicPr>
        <p:blipFill>
          <a:blip r:embed="rId5"/>
          <a:stretch>
            <a:fillRect/>
          </a:stretch>
        </p:blipFill>
        <p:spPr>
          <a:xfrm>
            <a:off x="4880336" y="4103096"/>
            <a:ext cx="316017" cy="316017"/>
          </a:xfrm>
          <a:prstGeom prst="rect">
            <a:avLst/>
          </a:prstGeom>
        </p:spPr>
      </p:pic>
      <p:sp>
        <p:nvSpPr>
          <p:cNvPr id="15" name="Text 10"/>
          <p:cNvSpPr/>
          <p:nvPr/>
        </p:nvSpPr>
        <p:spPr>
          <a:xfrm>
            <a:off x="4709160" y="4681728"/>
            <a:ext cx="2880360" cy="365760"/>
          </a:xfrm>
          <a:prstGeom prst="rect">
            <a:avLst/>
          </a:prstGeom>
          <a:noFill/>
          <a:ln/>
        </p:spPr>
        <p:txBody>
          <a:bodyPr wrap="square" rtlCol="0" anchor="ctr"/>
          <a:lstStyle/>
          <a:p>
            <a:pPr marL="0" indent="0">
              <a:buNone/>
            </a:pPr>
            <a:r>
              <a:rPr lang="en-US" sz="1600" b="1" dirty="0">
                <a:solidFill>
                  <a:srgbClr val="1C2335"/>
                </a:solidFill>
                <a:latin typeface="Georgia" pitchFamily="34" charset="0"/>
                <a:ea typeface="Georgia" pitchFamily="34" charset="-122"/>
                <a:cs typeface="Georgia" pitchFamily="34" charset="-120"/>
              </a:rPr>
              <a:t>Agentic engine</a:t>
            </a:r>
            <a:endParaRPr lang="en-US" sz="1600" dirty="0"/>
          </a:p>
        </p:txBody>
      </p:sp>
      <p:sp>
        <p:nvSpPr>
          <p:cNvPr id="16" name="Text 11"/>
          <p:cNvSpPr/>
          <p:nvPr/>
        </p:nvSpPr>
        <p:spPr>
          <a:xfrm>
            <a:off x="4709160" y="5047488"/>
            <a:ext cx="2880360" cy="685800"/>
          </a:xfrm>
          <a:prstGeom prst="rect">
            <a:avLst/>
          </a:prstGeom>
          <a:noFill/>
          <a:ln/>
        </p:spPr>
        <p:txBody>
          <a:bodyPr wrap="square" rtlCol="0" anchor="t"/>
          <a:lstStyle/>
          <a:p>
            <a:pPr marL="0" indent="0">
              <a:lnSpc>
                <a:spcPct val="105000"/>
              </a:lnSpc>
              <a:buNone/>
            </a:pPr>
            <a:r>
              <a:rPr lang="en-US" sz="1150" dirty="0">
                <a:solidFill>
                  <a:srgbClr val="1C2335"/>
                </a:solidFill>
                <a:latin typeface="Arial" pitchFamily="34" charset="0"/>
                <a:ea typeface="Arial" pitchFamily="34" charset="-122"/>
                <a:cs typeface="Arial" pitchFamily="34" charset="-120"/>
              </a:rPr>
              <a:t>Verified citations, smart model routing, and iterative research — reasoning that works the question, not just autocompletes it.</a:t>
            </a:r>
            <a:endParaRPr lang="en-US" sz="1150" dirty="0"/>
          </a:p>
        </p:txBody>
      </p:sp>
      <p:sp>
        <p:nvSpPr>
          <p:cNvPr id="17" name="Shape 12"/>
          <p:cNvSpPr/>
          <p:nvPr/>
        </p:nvSpPr>
        <p:spPr>
          <a:xfrm>
            <a:off x="8046720" y="3657600"/>
            <a:ext cx="3383280" cy="2148840"/>
          </a:xfrm>
          <a:prstGeom prst="roundRect">
            <a:avLst>
              <a:gd name="adj" fmla="val 4255"/>
            </a:avLst>
          </a:prstGeom>
          <a:solidFill>
            <a:srgbClr val="EFF4FC"/>
          </a:solidFill>
          <a:ln/>
          <a:effectLst>
            <a:outerShdw blurRad="101600" dist="38100" dir="2700000" algn="bl" rotWithShape="0">
              <a:srgbClr val="000000">
                <a:alpha val="12000"/>
              </a:srgbClr>
            </a:outerShdw>
          </a:effectLst>
        </p:spPr>
      </p:sp>
      <p:sp>
        <p:nvSpPr>
          <p:cNvPr id="18" name="Shape 13"/>
          <p:cNvSpPr/>
          <p:nvPr/>
        </p:nvSpPr>
        <p:spPr>
          <a:xfrm>
            <a:off x="8321040" y="3931920"/>
            <a:ext cx="658368" cy="658368"/>
          </a:xfrm>
          <a:prstGeom prst="ellipse">
            <a:avLst/>
          </a:prstGeom>
          <a:solidFill>
            <a:srgbClr val="239ED8"/>
          </a:solidFill>
          <a:ln/>
          <a:effectLst>
            <a:outerShdw blurRad="63500" dist="25400" dir="2700000" algn="bl" rotWithShape="0">
              <a:srgbClr val="000000">
                <a:alpha val="10000"/>
              </a:srgbClr>
            </a:outerShdw>
          </a:effectLst>
        </p:spPr>
      </p:sp>
      <p:pic>
        <p:nvPicPr>
          <p:cNvPr id="19" name="Image 3" descr="ic_grad_w.png"/>
          <p:cNvPicPr>
            <a:picLocks noChangeAspect="1"/>
          </p:cNvPicPr>
          <p:nvPr/>
        </p:nvPicPr>
        <p:blipFill>
          <a:blip r:embed="rId6"/>
          <a:stretch>
            <a:fillRect/>
          </a:stretch>
        </p:blipFill>
        <p:spPr>
          <a:xfrm>
            <a:off x="8492216" y="4103096"/>
            <a:ext cx="316017" cy="316017"/>
          </a:xfrm>
          <a:prstGeom prst="rect">
            <a:avLst/>
          </a:prstGeom>
        </p:spPr>
      </p:pic>
      <p:sp>
        <p:nvSpPr>
          <p:cNvPr id="20" name="Text 14"/>
          <p:cNvSpPr/>
          <p:nvPr/>
        </p:nvSpPr>
        <p:spPr>
          <a:xfrm>
            <a:off x="8321040" y="4681728"/>
            <a:ext cx="2880360" cy="365760"/>
          </a:xfrm>
          <a:prstGeom prst="rect">
            <a:avLst/>
          </a:prstGeom>
          <a:noFill/>
          <a:ln/>
        </p:spPr>
        <p:txBody>
          <a:bodyPr wrap="square" rtlCol="0" anchor="ctr"/>
          <a:lstStyle/>
          <a:p>
            <a:pPr marL="0" indent="0">
              <a:buNone/>
            </a:pPr>
            <a:r>
              <a:rPr lang="en-US" sz="1600" b="1" dirty="0">
                <a:solidFill>
                  <a:srgbClr val="1C2335"/>
                </a:solidFill>
                <a:latin typeface="Georgia" pitchFamily="34" charset="0"/>
                <a:ea typeface="Georgia" pitchFamily="34" charset="-122"/>
                <a:cs typeface="Georgia" pitchFamily="34" charset="-120"/>
              </a:rPr>
              <a:t>For everyone</a:t>
            </a:r>
            <a:endParaRPr lang="en-US" sz="1600" dirty="0"/>
          </a:p>
        </p:txBody>
      </p:sp>
      <p:sp>
        <p:nvSpPr>
          <p:cNvPr id="21" name="Text 15"/>
          <p:cNvSpPr/>
          <p:nvPr/>
        </p:nvSpPr>
        <p:spPr>
          <a:xfrm>
            <a:off x="8321040" y="5047488"/>
            <a:ext cx="2880360" cy="685800"/>
          </a:xfrm>
          <a:prstGeom prst="rect">
            <a:avLst/>
          </a:prstGeom>
          <a:noFill/>
          <a:ln/>
        </p:spPr>
        <p:txBody>
          <a:bodyPr wrap="square" rtlCol="0" anchor="t"/>
          <a:lstStyle/>
          <a:p>
            <a:pPr marL="0" indent="0">
              <a:lnSpc>
                <a:spcPct val="105000"/>
              </a:lnSpc>
              <a:buNone/>
            </a:pPr>
            <a:r>
              <a:rPr lang="en-US" sz="1150" dirty="0">
                <a:solidFill>
                  <a:srgbClr val="1C2335"/>
                </a:solidFill>
                <a:latin typeface="Arial" pitchFamily="34" charset="0"/>
                <a:ea typeface="Arial" pitchFamily="34" charset="-122"/>
                <a:cs typeface="Arial" pitchFamily="34" charset="-120"/>
              </a:rPr>
              <a:t>Lawyers and law students, OFWs, SMEs, and ordinary Filipinos — in English and Tagalog, on web and mobile.</a:t>
            </a:r>
            <a:endParaRPr lang="en-US" sz="1150" dirty="0"/>
          </a:p>
        </p:txBody>
      </p:sp>
      <p:pic>
        <p:nvPicPr>
          <p:cNvPr id="22" name="Image 4" descr="leai_official.png"/>
          <p:cNvPicPr>
            <a:picLocks noChangeAspect="1"/>
          </p:cNvPicPr>
          <p:nvPr/>
        </p:nvPicPr>
        <p:blipFill>
          <a:blip r:embed="rId3"/>
          <a:stretch>
            <a:fillRect/>
          </a:stretch>
        </p:blipFill>
        <p:spPr>
          <a:xfrm>
            <a:off x="457200" y="6400800"/>
            <a:ext cx="1207574" cy="274320"/>
          </a:xfrm>
          <a:prstGeom prst="rect">
            <a:avLst/>
          </a:prstGeom>
        </p:spPr>
      </p:pic>
      <p:sp>
        <p:nvSpPr>
          <p:cNvPr id="23" name="Text 16"/>
          <p:cNvSpPr/>
          <p:nvPr/>
        </p:nvSpPr>
        <p:spPr>
          <a:xfrm>
            <a:off x="4572000" y="6455664"/>
            <a:ext cx="3108960" cy="274320"/>
          </a:xfrm>
          <a:prstGeom prst="rect">
            <a:avLst/>
          </a:prstGeom>
          <a:noFill/>
          <a:ln/>
        </p:spPr>
        <p:txBody>
          <a:bodyPr wrap="square" rtlCol="0" anchor="ctr"/>
          <a:lstStyle/>
          <a:p>
            <a:pPr marL="0" indent="0" algn="ctr">
              <a:buNone/>
            </a:pPr>
            <a:r>
              <a:rPr lang="en-US" sz="800" dirty="0">
                <a:solidFill>
                  <a:srgbClr val="6B7585"/>
                </a:solidFill>
                <a:latin typeface="Arial" pitchFamily="34" charset="0"/>
                <a:ea typeface="Arial" pitchFamily="34" charset="-122"/>
                <a:cs typeface="Arial" pitchFamily="34" charset="-120"/>
              </a:rPr>
              <a:t>Legal information, not legal advice</a:t>
            </a:r>
            <a:endParaRPr lang="en-US" sz="800" dirty="0"/>
          </a:p>
        </p:txBody>
      </p:sp>
      <p:sp>
        <p:nvSpPr>
          <p:cNvPr id="24" name="Text 17"/>
          <p:cNvSpPr/>
          <p:nvPr/>
        </p:nvSpPr>
        <p:spPr>
          <a:xfrm>
            <a:off x="10058400" y="6455664"/>
            <a:ext cx="1673352" cy="274320"/>
          </a:xfrm>
          <a:prstGeom prst="rect">
            <a:avLst/>
          </a:prstGeom>
          <a:noFill/>
          <a:ln/>
        </p:spPr>
        <p:txBody>
          <a:bodyPr wrap="square" rtlCol="0" anchor="ctr"/>
          <a:lstStyle/>
          <a:p>
            <a:pPr marL="0" indent="0" algn="r">
              <a:buNone/>
            </a:pPr>
            <a:r>
              <a:rPr lang="en-US" sz="800" dirty="0">
                <a:solidFill>
                  <a:srgbClr val="6B7585"/>
                </a:solidFill>
                <a:latin typeface="Arial" pitchFamily="34" charset="0"/>
                <a:ea typeface="Arial" pitchFamily="34" charset="-122"/>
                <a:cs typeface="Arial" pitchFamily="34" charset="-120"/>
              </a:rPr>
              <a:t>Confidential  ·  6</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548640" y="384048"/>
            <a:ext cx="9418320" cy="640080"/>
          </a:xfrm>
          <a:prstGeom prst="rect">
            <a:avLst/>
          </a:prstGeom>
          <a:noFill/>
          <a:ln/>
        </p:spPr>
        <p:txBody>
          <a:bodyPr wrap="square" rtlCol="0" anchor="ctr"/>
          <a:lstStyle/>
          <a:p>
            <a:pPr marL="0" indent="0" algn="l">
              <a:buNone/>
            </a:pPr>
            <a:r>
              <a:rPr lang="en-US" sz="2900" b="1" dirty="0">
                <a:solidFill>
                  <a:srgbClr val="1C2335"/>
                </a:solidFill>
                <a:latin typeface="Georgia" pitchFamily="34" charset="0"/>
                <a:ea typeface="Georgia" pitchFamily="34" charset="-122"/>
                <a:cs typeface="Georgia" pitchFamily="34" charset="-120"/>
              </a:rPr>
              <a:t>How LEAi eliminates hallucinated citations</a:t>
            </a:r>
            <a:endParaRPr lang="en-US" sz="2900" dirty="0"/>
          </a:p>
        </p:txBody>
      </p:sp>
      <p:pic>
        <p:nvPicPr>
          <p:cNvPr id="5" name="Image 0" descr="leai_official.png"/>
          <p:cNvPicPr>
            <a:picLocks noChangeAspect="1"/>
          </p:cNvPicPr>
          <p:nvPr/>
        </p:nvPicPr>
        <p:blipFill>
          <a:blip r:embed="rId3"/>
          <a:stretch>
            <a:fillRect/>
          </a:stretch>
        </p:blipFill>
        <p:spPr>
          <a:xfrm>
            <a:off x="10271455" y="384048"/>
            <a:ext cx="1417320" cy="321967"/>
          </a:xfrm>
          <a:prstGeom prst="rect">
            <a:avLst/>
          </a:prstGeom>
        </p:spPr>
      </p:pic>
      <p:sp>
        <p:nvSpPr>
          <p:cNvPr id="6" name="Text 3"/>
          <p:cNvSpPr/>
          <p:nvPr/>
        </p:nvSpPr>
        <p:spPr>
          <a:xfrm>
            <a:off x="566928" y="1024128"/>
            <a:ext cx="11064240" cy="411480"/>
          </a:xfrm>
          <a:prstGeom prst="rect">
            <a:avLst/>
          </a:prstGeom>
          <a:noFill/>
          <a:ln/>
        </p:spPr>
        <p:txBody>
          <a:bodyPr wrap="square" rtlCol="0" anchor="ctr"/>
          <a:lstStyle/>
          <a:p>
            <a:pPr marL="0" indent="0" algn="l">
              <a:buNone/>
            </a:pPr>
            <a:r>
              <a:rPr lang="en-US" sz="1400" dirty="0">
                <a:solidFill>
                  <a:srgbClr val="6B7585"/>
                </a:solidFill>
                <a:latin typeface="Arial" pitchFamily="34" charset="0"/>
                <a:ea typeface="Arial" pitchFamily="34" charset="-122"/>
                <a:cs typeface="Arial" pitchFamily="34" charset="-120"/>
              </a:rPr>
              <a:t>Two checks run on every answer — including on the free tier.</a:t>
            </a:r>
            <a:endParaRPr lang="en-US" sz="1400" dirty="0"/>
          </a:p>
        </p:txBody>
      </p:sp>
      <p:sp>
        <p:nvSpPr>
          <p:cNvPr id="7" name="Shape 4"/>
          <p:cNvSpPr/>
          <p:nvPr/>
        </p:nvSpPr>
        <p:spPr>
          <a:xfrm>
            <a:off x="548640" y="1645920"/>
            <a:ext cx="5440680" cy="3246120"/>
          </a:xfrm>
          <a:prstGeom prst="roundRect">
            <a:avLst>
              <a:gd name="adj" fmla="val 2817"/>
            </a:avLst>
          </a:prstGeom>
          <a:solidFill>
            <a:srgbClr val="EFF4FC"/>
          </a:solidFill>
          <a:ln/>
          <a:effectLst>
            <a:outerShdw blurRad="101600" dist="38100" dir="2700000" algn="bl" rotWithShape="0">
              <a:srgbClr val="000000">
                <a:alpha val="12000"/>
              </a:srgbClr>
            </a:outerShdw>
          </a:effectLst>
        </p:spPr>
      </p:sp>
      <p:sp>
        <p:nvSpPr>
          <p:cNvPr id="8" name="Shape 5"/>
          <p:cNvSpPr/>
          <p:nvPr/>
        </p:nvSpPr>
        <p:spPr>
          <a:xfrm>
            <a:off x="868680" y="1965960"/>
            <a:ext cx="868680" cy="868680"/>
          </a:xfrm>
          <a:prstGeom prst="ellipse">
            <a:avLst/>
          </a:prstGeom>
          <a:solidFill>
            <a:srgbClr val="239ED8"/>
          </a:solidFill>
          <a:ln/>
          <a:effectLst>
            <a:outerShdw blurRad="63500" dist="25400" dir="2700000" algn="bl" rotWithShape="0">
              <a:srgbClr val="000000">
                <a:alpha val="10000"/>
              </a:srgbClr>
            </a:outerShdw>
          </a:effectLst>
        </p:spPr>
      </p:sp>
      <p:pic>
        <p:nvPicPr>
          <p:cNvPr id="9" name="Image 1" descr="ic_shield_w.png"/>
          <p:cNvPicPr>
            <a:picLocks noChangeAspect="1"/>
          </p:cNvPicPr>
          <p:nvPr/>
        </p:nvPicPr>
        <p:blipFill>
          <a:blip r:embed="rId4"/>
          <a:stretch>
            <a:fillRect/>
          </a:stretch>
        </p:blipFill>
        <p:spPr>
          <a:xfrm>
            <a:off x="1094537" y="2191817"/>
            <a:ext cx="416966" cy="416966"/>
          </a:xfrm>
          <a:prstGeom prst="rect">
            <a:avLst/>
          </a:prstGeom>
        </p:spPr>
      </p:pic>
      <p:sp>
        <p:nvSpPr>
          <p:cNvPr id="10" name="Text 6"/>
          <p:cNvSpPr/>
          <p:nvPr/>
        </p:nvSpPr>
        <p:spPr>
          <a:xfrm>
            <a:off x="1874520" y="2103120"/>
            <a:ext cx="3977640" cy="502920"/>
          </a:xfrm>
          <a:prstGeom prst="rect">
            <a:avLst/>
          </a:prstGeom>
          <a:noFill/>
          <a:ln/>
        </p:spPr>
        <p:txBody>
          <a:bodyPr wrap="square" rtlCol="0" anchor="ctr"/>
          <a:lstStyle/>
          <a:p>
            <a:pPr marL="0" indent="0">
              <a:buNone/>
            </a:pPr>
            <a:r>
              <a:rPr lang="en-US" sz="2300" b="1" dirty="0">
                <a:solidFill>
                  <a:srgbClr val="1C2335"/>
                </a:solidFill>
                <a:latin typeface="Georgia" pitchFamily="34" charset="0"/>
                <a:ea typeface="Georgia" pitchFamily="34" charset="-122"/>
                <a:cs typeface="Georgia" pitchFamily="34" charset="-120"/>
              </a:rPr>
              <a:t>VerifyShield</a:t>
            </a:r>
            <a:endParaRPr lang="en-US" sz="2300" dirty="0"/>
          </a:p>
        </p:txBody>
      </p:sp>
      <p:sp>
        <p:nvSpPr>
          <p:cNvPr id="11" name="Text 7"/>
          <p:cNvSpPr/>
          <p:nvPr/>
        </p:nvSpPr>
        <p:spPr>
          <a:xfrm>
            <a:off x="896112" y="3017520"/>
            <a:ext cx="4782312" cy="1371600"/>
          </a:xfrm>
          <a:prstGeom prst="rect">
            <a:avLst/>
          </a:prstGeom>
          <a:noFill/>
          <a:ln/>
        </p:spPr>
        <p:txBody>
          <a:bodyPr wrap="square" rtlCol="0" anchor="t"/>
          <a:lstStyle/>
          <a:p>
            <a:pPr marL="0" indent="0">
              <a:lnSpc>
                <a:spcPct val="110000"/>
              </a:lnSpc>
              <a:buNone/>
            </a:pPr>
            <a:r>
              <a:rPr lang="en-US" sz="1300" dirty="0">
                <a:solidFill>
                  <a:srgbClr val="1C2335"/>
                </a:solidFill>
                <a:latin typeface="Arial" pitchFamily="34" charset="0"/>
                <a:ea typeface="Arial" pitchFamily="34" charset="-122"/>
                <a:cs typeface="Arial" pitchFamily="34" charset="-120"/>
              </a:rPr>
              <a:t>Every citation is checked against the MyLegalWhiz database before it reaches you. The case name must match the G.R. number, the holding must match, and the provision text must match the section. Citations that can't be verified are blocked — not shown.</a:t>
            </a:r>
            <a:endParaRPr lang="en-US" sz="1300" dirty="0"/>
          </a:p>
        </p:txBody>
      </p:sp>
      <p:sp>
        <p:nvSpPr>
          <p:cNvPr id="12" name="Text 8"/>
          <p:cNvSpPr/>
          <p:nvPr/>
        </p:nvSpPr>
        <p:spPr>
          <a:xfrm>
            <a:off x="896112" y="4389120"/>
            <a:ext cx="4782312" cy="365760"/>
          </a:xfrm>
          <a:prstGeom prst="rect">
            <a:avLst/>
          </a:prstGeom>
          <a:noFill/>
          <a:ln/>
        </p:spPr>
        <p:txBody>
          <a:bodyPr wrap="square" rtlCol="0" anchor="ctr"/>
          <a:lstStyle/>
          <a:p>
            <a:pPr marL="0" indent="0">
              <a:buNone/>
            </a:pPr>
            <a:r>
              <a:rPr lang="en-US" sz="1200" b="1" i="1" dirty="0">
                <a:solidFill>
                  <a:srgbClr val="239ED8"/>
                </a:solidFill>
                <a:latin typeface="Arial" pitchFamily="34" charset="0"/>
                <a:ea typeface="Arial" pitchFamily="34" charset="-122"/>
                <a:cs typeface="Arial" pitchFamily="34" charset="-120"/>
              </a:rPr>
              <a:t>Active on every tier, including free.</a:t>
            </a:r>
            <a:endParaRPr lang="en-US" sz="1200" dirty="0"/>
          </a:p>
        </p:txBody>
      </p:sp>
      <p:sp>
        <p:nvSpPr>
          <p:cNvPr id="13" name="Shape 9"/>
          <p:cNvSpPr/>
          <p:nvPr/>
        </p:nvSpPr>
        <p:spPr>
          <a:xfrm>
            <a:off x="6153912" y="1645920"/>
            <a:ext cx="5440680" cy="3246120"/>
          </a:xfrm>
          <a:prstGeom prst="roundRect">
            <a:avLst>
              <a:gd name="adj" fmla="val 2817"/>
            </a:avLst>
          </a:prstGeom>
          <a:solidFill>
            <a:srgbClr val="EFF4FC"/>
          </a:solidFill>
          <a:ln/>
          <a:effectLst>
            <a:outerShdw blurRad="101600" dist="38100" dir="2700000" algn="bl" rotWithShape="0">
              <a:srgbClr val="000000">
                <a:alpha val="12000"/>
              </a:srgbClr>
            </a:outerShdw>
          </a:effectLst>
        </p:spPr>
      </p:sp>
      <p:sp>
        <p:nvSpPr>
          <p:cNvPr id="14" name="Shape 10"/>
          <p:cNvSpPr/>
          <p:nvPr/>
        </p:nvSpPr>
        <p:spPr>
          <a:xfrm>
            <a:off x="6473952" y="1965960"/>
            <a:ext cx="868680" cy="868680"/>
          </a:xfrm>
          <a:prstGeom prst="ellipse">
            <a:avLst/>
          </a:prstGeom>
          <a:solidFill>
            <a:srgbClr val="239ED8"/>
          </a:solidFill>
          <a:ln/>
          <a:effectLst>
            <a:outerShdw blurRad="63500" dist="25400" dir="2700000" algn="bl" rotWithShape="0">
              <a:srgbClr val="000000">
                <a:alpha val="10000"/>
              </a:srgbClr>
            </a:outerShdw>
          </a:effectLst>
        </p:spPr>
      </p:sp>
      <p:pic>
        <p:nvPicPr>
          <p:cNvPr id="15" name="Image 2" descr="ic_clock_w.png"/>
          <p:cNvPicPr>
            <a:picLocks noChangeAspect="1"/>
          </p:cNvPicPr>
          <p:nvPr/>
        </p:nvPicPr>
        <p:blipFill>
          <a:blip r:embed="rId5"/>
          <a:stretch>
            <a:fillRect/>
          </a:stretch>
        </p:blipFill>
        <p:spPr>
          <a:xfrm>
            <a:off x="6699809" y="2191817"/>
            <a:ext cx="416966" cy="416966"/>
          </a:xfrm>
          <a:prstGeom prst="rect">
            <a:avLst/>
          </a:prstGeom>
        </p:spPr>
      </p:pic>
      <p:sp>
        <p:nvSpPr>
          <p:cNvPr id="16" name="Text 11"/>
          <p:cNvSpPr/>
          <p:nvPr/>
        </p:nvSpPr>
        <p:spPr>
          <a:xfrm>
            <a:off x="7479792" y="2103120"/>
            <a:ext cx="3977640" cy="502920"/>
          </a:xfrm>
          <a:prstGeom prst="rect">
            <a:avLst/>
          </a:prstGeom>
          <a:noFill/>
          <a:ln/>
        </p:spPr>
        <p:txBody>
          <a:bodyPr wrap="square" rtlCol="0" anchor="ctr"/>
          <a:lstStyle/>
          <a:p>
            <a:pPr marL="0" indent="0">
              <a:buNone/>
            </a:pPr>
            <a:r>
              <a:rPr lang="en-US" sz="2300" b="1" dirty="0">
                <a:solidFill>
                  <a:srgbClr val="1C2335"/>
                </a:solidFill>
                <a:latin typeface="Georgia" pitchFamily="34" charset="0"/>
                <a:ea typeface="Georgia" pitchFamily="34" charset="-122"/>
                <a:cs typeface="Georgia" pitchFamily="34" charset="-120"/>
              </a:rPr>
              <a:t>StatuteWatch</a:t>
            </a:r>
            <a:endParaRPr lang="en-US" sz="2300" dirty="0"/>
          </a:p>
        </p:txBody>
      </p:sp>
      <p:sp>
        <p:nvSpPr>
          <p:cNvPr id="17" name="Text 12"/>
          <p:cNvSpPr/>
          <p:nvPr/>
        </p:nvSpPr>
        <p:spPr>
          <a:xfrm>
            <a:off x="6501384" y="3017520"/>
            <a:ext cx="4782312" cy="1371600"/>
          </a:xfrm>
          <a:prstGeom prst="rect">
            <a:avLst/>
          </a:prstGeom>
          <a:noFill/>
          <a:ln/>
        </p:spPr>
        <p:txBody>
          <a:bodyPr wrap="square" rtlCol="0" anchor="t"/>
          <a:lstStyle/>
          <a:p>
            <a:pPr marL="0" indent="0">
              <a:lnSpc>
                <a:spcPct val="110000"/>
              </a:lnSpc>
              <a:buNone/>
            </a:pPr>
            <a:r>
              <a:rPr lang="en-US" sz="1300" dirty="0">
                <a:solidFill>
                  <a:srgbClr val="1C2335"/>
                </a:solidFill>
                <a:latin typeface="Arial" pitchFamily="34" charset="0"/>
                <a:ea typeface="Arial" pitchFamily="34" charset="-122"/>
                <a:cs typeface="Arial" pitchFamily="34" charset="-120"/>
              </a:rPr>
              <a:t>Confirms whether a law is active, amended, or repealed. Catches renumbered Labor Code articles (Art. 282 → Art. 297) and flags superseded provisions. No more citing dead law without knowing it.</a:t>
            </a:r>
            <a:endParaRPr lang="en-US" sz="1300" dirty="0"/>
          </a:p>
        </p:txBody>
      </p:sp>
      <p:sp>
        <p:nvSpPr>
          <p:cNvPr id="18" name="Text 13"/>
          <p:cNvSpPr/>
          <p:nvPr/>
        </p:nvSpPr>
        <p:spPr>
          <a:xfrm>
            <a:off x="6501384" y="4389120"/>
            <a:ext cx="4782312" cy="365760"/>
          </a:xfrm>
          <a:prstGeom prst="rect">
            <a:avLst/>
          </a:prstGeom>
          <a:noFill/>
          <a:ln/>
        </p:spPr>
        <p:txBody>
          <a:bodyPr wrap="square" rtlCol="0" anchor="ctr"/>
          <a:lstStyle/>
          <a:p>
            <a:pPr marL="0" indent="0">
              <a:buNone/>
            </a:pPr>
            <a:r>
              <a:rPr lang="en-US" sz="1200" b="1" i="1" dirty="0">
                <a:solidFill>
                  <a:srgbClr val="239ED8"/>
                </a:solidFill>
                <a:latin typeface="Arial" pitchFamily="34" charset="0"/>
                <a:ea typeface="Arial" pitchFamily="34" charset="-122"/>
                <a:cs typeface="Arial" pitchFamily="34" charset="-120"/>
              </a:rPr>
              <a:t>Currency you can rely on.</a:t>
            </a:r>
            <a:endParaRPr lang="en-US" sz="1200" dirty="0"/>
          </a:p>
        </p:txBody>
      </p:sp>
      <p:sp>
        <p:nvSpPr>
          <p:cNvPr id="19" name="Shape 14"/>
          <p:cNvSpPr/>
          <p:nvPr/>
        </p:nvSpPr>
        <p:spPr>
          <a:xfrm>
            <a:off x="548640" y="5138928"/>
            <a:ext cx="11091672" cy="896112"/>
          </a:xfrm>
          <a:prstGeom prst="roundRect">
            <a:avLst>
              <a:gd name="adj" fmla="val 8163"/>
            </a:avLst>
          </a:prstGeom>
          <a:solidFill>
            <a:srgbClr val="1C2335"/>
          </a:solidFill>
          <a:ln/>
        </p:spPr>
      </p:sp>
      <p:pic>
        <p:nvPicPr>
          <p:cNvPr id="20" name="Image 3" descr="ic_check_w.png"/>
          <p:cNvPicPr>
            <a:picLocks noChangeAspect="1"/>
          </p:cNvPicPr>
          <p:nvPr/>
        </p:nvPicPr>
        <p:blipFill>
          <a:blip r:embed="rId6"/>
          <a:stretch>
            <a:fillRect/>
          </a:stretch>
        </p:blipFill>
        <p:spPr>
          <a:xfrm>
            <a:off x="822960" y="5376672"/>
            <a:ext cx="411480" cy="411480"/>
          </a:xfrm>
          <a:prstGeom prst="rect">
            <a:avLst/>
          </a:prstGeom>
        </p:spPr>
      </p:pic>
      <p:sp>
        <p:nvSpPr>
          <p:cNvPr id="21" name="Text 15"/>
          <p:cNvSpPr/>
          <p:nvPr/>
        </p:nvSpPr>
        <p:spPr>
          <a:xfrm>
            <a:off x="1371600" y="5175504"/>
            <a:ext cx="10058400" cy="822960"/>
          </a:xfrm>
          <a:prstGeom prst="rect">
            <a:avLst/>
          </a:prstGeom>
          <a:noFill/>
          <a:ln/>
        </p:spPr>
        <p:txBody>
          <a:bodyPr wrap="square" rtlCol="0" anchor="ctr"/>
          <a:lstStyle/>
          <a:p>
            <a:pPr marL="0" indent="0">
              <a:buNone/>
            </a:pPr>
            <a:r>
              <a:rPr lang="en-US" sz="1450" dirty="0">
                <a:solidFill>
                  <a:srgbClr val="FFFFFF"/>
                </a:solidFill>
                <a:latin typeface="Arial" pitchFamily="34" charset="0"/>
                <a:ea typeface="Arial" pitchFamily="34" charset="-122"/>
                <a:cs typeface="Arial" pitchFamily="34" charset="-120"/>
              </a:rPr>
              <a:t>Where others hallucinate 17–33% of the time, </a:t>
            </a:r>
            <a:r>
              <a:rPr lang="en-US" sz="1450" b="1" dirty="0">
                <a:solidFill>
                  <a:srgbClr val="BFE0F2"/>
                </a:solidFill>
                <a:latin typeface="Arial" pitchFamily="34" charset="0"/>
                <a:ea typeface="Arial" pitchFamily="34" charset="-122"/>
                <a:cs typeface="Arial" pitchFamily="34" charset="-120"/>
              </a:rPr>
              <a:t>LEAi grounds its answer in a citation that actually exists — and that you can open and read.</a:t>
            </a:r>
            <a:endParaRPr lang="en-US" sz="1450" dirty="0"/>
          </a:p>
        </p:txBody>
      </p:sp>
      <p:pic>
        <p:nvPicPr>
          <p:cNvPr id="22" name="Image 4" descr="leai_official.png"/>
          <p:cNvPicPr>
            <a:picLocks noChangeAspect="1"/>
          </p:cNvPicPr>
          <p:nvPr/>
        </p:nvPicPr>
        <p:blipFill>
          <a:blip r:embed="rId3"/>
          <a:stretch>
            <a:fillRect/>
          </a:stretch>
        </p:blipFill>
        <p:spPr>
          <a:xfrm>
            <a:off x="457200" y="6400800"/>
            <a:ext cx="1207574" cy="274320"/>
          </a:xfrm>
          <a:prstGeom prst="rect">
            <a:avLst/>
          </a:prstGeom>
        </p:spPr>
      </p:pic>
      <p:sp>
        <p:nvSpPr>
          <p:cNvPr id="23" name="Text 16"/>
          <p:cNvSpPr/>
          <p:nvPr/>
        </p:nvSpPr>
        <p:spPr>
          <a:xfrm>
            <a:off x="4572000" y="6455664"/>
            <a:ext cx="3108960" cy="274320"/>
          </a:xfrm>
          <a:prstGeom prst="rect">
            <a:avLst/>
          </a:prstGeom>
          <a:noFill/>
          <a:ln/>
        </p:spPr>
        <p:txBody>
          <a:bodyPr wrap="square" rtlCol="0" anchor="ctr"/>
          <a:lstStyle/>
          <a:p>
            <a:pPr marL="0" indent="0" algn="ctr">
              <a:buNone/>
            </a:pPr>
            <a:r>
              <a:rPr lang="en-US" sz="800" dirty="0">
                <a:solidFill>
                  <a:srgbClr val="6B7585"/>
                </a:solidFill>
                <a:latin typeface="Arial" pitchFamily="34" charset="0"/>
                <a:ea typeface="Arial" pitchFamily="34" charset="-122"/>
                <a:cs typeface="Arial" pitchFamily="34" charset="-120"/>
              </a:rPr>
              <a:t>Legal information, not legal advice</a:t>
            </a:r>
            <a:endParaRPr lang="en-US" sz="800" dirty="0"/>
          </a:p>
        </p:txBody>
      </p:sp>
      <p:sp>
        <p:nvSpPr>
          <p:cNvPr id="24" name="Text 17"/>
          <p:cNvSpPr/>
          <p:nvPr/>
        </p:nvSpPr>
        <p:spPr>
          <a:xfrm>
            <a:off x="10058400" y="6455664"/>
            <a:ext cx="1673352" cy="274320"/>
          </a:xfrm>
          <a:prstGeom prst="rect">
            <a:avLst/>
          </a:prstGeom>
          <a:noFill/>
          <a:ln/>
        </p:spPr>
        <p:txBody>
          <a:bodyPr wrap="square" rtlCol="0" anchor="ctr"/>
          <a:lstStyle/>
          <a:p>
            <a:pPr marL="0" indent="0" algn="r">
              <a:buNone/>
            </a:pPr>
            <a:r>
              <a:rPr lang="en-US" sz="800" dirty="0">
                <a:solidFill>
                  <a:srgbClr val="6B7585"/>
                </a:solidFill>
                <a:latin typeface="Arial" pitchFamily="34" charset="0"/>
                <a:ea typeface="Arial" pitchFamily="34" charset="-122"/>
                <a:cs typeface="Arial" pitchFamily="34" charset="-120"/>
              </a:rPr>
              <a:t>Confidential  ·  7</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609600"/>
            <a:ext cx="10972800" cy="426720"/>
          </a:xfrm>
          <a:prstGeom prst="rect">
            <a:avLst/>
          </a:prstGeom>
          <a:noFill/>
          <a:ln/>
        </p:spPr>
        <p:txBody>
          <a:bodyPr wrap="square" lIns="0" tIns="0" rIns="0" bIns="0" rtlCol="0" anchor="ctr"/>
          <a:lstStyle/>
          <a:p>
            <a:r>
              <a:rPr lang="en-US" sz="1733" b="1" kern="0" spc="400" dirty="0">
                <a:solidFill>
                  <a:srgbClr val="C9A24B"/>
                </a:solidFill>
                <a:latin typeface="Arial" pitchFamily="34" charset="0"/>
                <a:ea typeface="Arial" pitchFamily="34" charset="-122"/>
                <a:cs typeface="Arial" pitchFamily="34" charset="-120"/>
              </a:rPr>
              <a:t>WHAT SETS LEAi APART</a:t>
            </a:r>
            <a:endParaRPr lang="en-US" sz="1733" dirty="0"/>
          </a:p>
        </p:txBody>
      </p:sp>
      <p:sp>
        <p:nvSpPr>
          <p:cNvPr id="3" name="Text 1"/>
          <p:cNvSpPr/>
          <p:nvPr/>
        </p:nvSpPr>
        <p:spPr>
          <a:xfrm>
            <a:off x="731520" y="1158240"/>
            <a:ext cx="10972800" cy="1524000"/>
          </a:xfrm>
          <a:prstGeom prst="rect">
            <a:avLst/>
          </a:prstGeom>
          <a:noFill/>
          <a:ln/>
        </p:spPr>
        <p:txBody>
          <a:bodyPr wrap="square" lIns="0" tIns="0" rIns="0" bIns="0" rtlCol="0" anchor="ctr"/>
          <a:lstStyle/>
          <a:p>
            <a:pPr>
              <a:lnSpc>
                <a:spcPct val="105000"/>
              </a:lnSpc>
            </a:pPr>
            <a:r>
              <a:rPr lang="en-US" sz="4267" b="1" dirty="0">
                <a:latin typeface="Arial" pitchFamily="34" charset="0"/>
                <a:ea typeface="Arial" pitchFamily="34" charset="-122"/>
                <a:cs typeface="Arial" pitchFamily="34" charset="-120"/>
              </a:rPr>
              <a:t>It’s not just an agentic Legal AI.</a:t>
            </a:r>
            <a:endParaRPr lang="en-US" sz="4267" dirty="0"/>
          </a:p>
          <a:p>
            <a:pPr>
              <a:lnSpc>
                <a:spcPct val="105000"/>
              </a:lnSpc>
            </a:pPr>
            <a:r>
              <a:rPr lang="en-US" sz="4267" b="1" dirty="0">
                <a:latin typeface="Arial" pitchFamily="34" charset="0"/>
                <a:ea typeface="Arial" pitchFamily="34" charset="-122"/>
                <a:cs typeface="Arial" pitchFamily="34" charset="-120"/>
              </a:rPr>
              <a:t>It’s a curated one.</a:t>
            </a:r>
            <a:endParaRPr lang="en-US" sz="4267" dirty="0"/>
          </a:p>
        </p:txBody>
      </p:sp>
      <p:sp>
        <p:nvSpPr>
          <p:cNvPr id="4" name="Shape 2"/>
          <p:cNvSpPr/>
          <p:nvPr/>
        </p:nvSpPr>
        <p:spPr>
          <a:xfrm>
            <a:off x="731520" y="2987040"/>
            <a:ext cx="10728960" cy="1158240"/>
          </a:xfrm>
          <a:prstGeom prst="roundRect">
            <a:avLst>
              <a:gd name="adj" fmla="val 9474"/>
            </a:avLst>
          </a:prstGeom>
          <a:solidFill>
            <a:srgbClr val="232C44"/>
          </a:solidFill>
          <a:ln/>
        </p:spPr>
      </p:sp>
      <p:sp>
        <p:nvSpPr>
          <p:cNvPr id="5" name="Shape 3"/>
          <p:cNvSpPr/>
          <p:nvPr/>
        </p:nvSpPr>
        <p:spPr>
          <a:xfrm>
            <a:off x="1158240" y="3194304"/>
            <a:ext cx="755904" cy="755904"/>
          </a:xfrm>
          <a:prstGeom prst="ellipse">
            <a:avLst/>
          </a:prstGeom>
          <a:solidFill>
            <a:srgbClr val="1FA0DC"/>
          </a:solidFill>
          <a:ln/>
        </p:spPr>
      </p:sp>
      <p:pic>
        <p:nvPicPr>
          <p:cNvPr id="6" name="Image 0" descr="preencoded.png"/>
          <p:cNvPicPr>
            <a:picLocks noChangeAspect="1"/>
          </p:cNvPicPr>
          <p:nvPr/>
        </p:nvPicPr>
        <p:blipFill>
          <a:blip r:embed="rId3"/>
          <a:stretch>
            <a:fillRect/>
          </a:stretch>
        </p:blipFill>
        <p:spPr>
          <a:xfrm>
            <a:off x="1362335" y="3398399"/>
            <a:ext cx="347716" cy="347716"/>
          </a:xfrm>
          <a:prstGeom prst="rect">
            <a:avLst/>
          </a:prstGeom>
        </p:spPr>
      </p:pic>
      <p:sp>
        <p:nvSpPr>
          <p:cNvPr id="7" name="Text 4"/>
          <p:cNvSpPr/>
          <p:nvPr/>
        </p:nvSpPr>
        <p:spPr>
          <a:xfrm>
            <a:off x="2255520" y="3145536"/>
            <a:ext cx="8900160" cy="877824"/>
          </a:xfrm>
          <a:prstGeom prst="rect">
            <a:avLst/>
          </a:prstGeom>
          <a:noFill/>
          <a:ln/>
        </p:spPr>
        <p:txBody>
          <a:bodyPr wrap="square" lIns="0" tIns="0" rIns="0" bIns="0" rtlCol="0" anchor="ctr"/>
          <a:lstStyle/>
          <a:p>
            <a:pPr>
              <a:lnSpc>
                <a:spcPct val="105000"/>
              </a:lnSpc>
            </a:pPr>
            <a:r>
              <a:rPr lang="en-US" sz="2267" b="1" dirty="0">
                <a:solidFill>
                  <a:srgbClr val="FFFFFF"/>
                </a:solidFill>
                <a:latin typeface="Arial" pitchFamily="34" charset="0"/>
                <a:ea typeface="Arial" pitchFamily="34" charset="-122"/>
                <a:cs typeface="Arial" pitchFamily="34" charset="-120"/>
              </a:rPr>
              <a:t>Agentic Legal AI</a:t>
            </a:r>
            <a:endParaRPr lang="en-US" sz="2267" dirty="0"/>
          </a:p>
          <a:p>
            <a:pPr>
              <a:lnSpc>
                <a:spcPct val="105000"/>
              </a:lnSpc>
            </a:pPr>
            <a:r>
              <a:rPr lang="en-US" sz="1600" dirty="0">
                <a:solidFill>
                  <a:srgbClr val="C2C9D8"/>
                </a:solidFill>
                <a:latin typeface="Arial" pitchFamily="34" charset="0"/>
                <a:ea typeface="Arial" pitchFamily="34" charset="-122"/>
                <a:cs typeface="Arial" pitchFamily="34" charset="-120"/>
              </a:rPr>
              <a:t>Generates, cites, verifies — the engine that does the work.</a:t>
            </a:r>
            <a:endParaRPr lang="en-US" sz="2267" dirty="0"/>
          </a:p>
        </p:txBody>
      </p:sp>
      <p:sp>
        <p:nvSpPr>
          <p:cNvPr id="8" name="Text 5"/>
          <p:cNvSpPr/>
          <p:nvPr/>
        </p:nvSpPr>
        <p:spPr>
          <a:xfrm>
            <a:off x="9387840" y="3194304"/>
            <a:ext cx="1828800" cy="365760"/>
          </a:xfrm>
          <a:prstGeom prst="rect">
            <a:avLst/>
          </a:prstGeom>
          <a:noFill/>
          <a:ln/>
        </p:spPr>
        <p:txBody>
          <a:bodyPr wrap="square" lIns="0" tIns="0" rIns="0" bIns="0" rtlCol="0" anchor="ctr"/>
          <a:lstStyle/>
          <a:p>
            <a:pPr algn="r"/>
            <a:r>
              <a:rPr lang="en-US" sz="1333" b="1" kern="0" spc="267" dirty="0">
                <a:solidFill>
                  <a:srgbClr val="1FA0DC"/>
                </a:solidFill>
                <a:latin typeface="Arial" pitchFamily="34" charset="0"/>
                <a:ea typeface="Arial" pitchFamily="34" charset="-122"/>
                <a:cs typeface="Arial" pitchFamily="34" charset="-120"/>
              </a:rPr>
              <a:t>THE ENGINE</a:t>
            </a:r>
            <a:endParaRPr lang="en-US" sz="1333" dirty="0"/>
          </a:p>
        </p:txBody>
      </p:sp>
      <p:sp>
        <p:nvSpPr>
          <p:cNvPr id="9" name="Shape 6"/>
          <p:cNvSpPr/>
          <p:nvPr/>
        </p:nvSpPr>
        <p:spPr>
          <a:xfrm>
            <a:off x="731520" y="4328160"/>
            <a:ext cx="10728960" cy="1158240"/>
          </a:xfrm>
          <a:prstGeom prst="roundRect">
            <a:avLst>
              <a:gd name="adj" fmla="val 9474"/>
            </a:avLst>
          </a:prstGeom>
          <a:solidFill>
            <a:srgbClr val="232C44"/>
          </a:solidFill>
          <a:ln/>
        </p:spPr>
      </p:sp>
      <p:sp>
        <p:nvSpPr>
          <p:cNvPr id="10" name="Shape 7"/>
          <p:cNvSpPr/>
          <p:nvPr/>
        </p:nvSpPr>
        <p:spPr>
          <a:xfrm>
            <a:off x="1158240" y="4535424"/>
            <a:ext cx="755904" cy="755904"/>
          </a:xfrm>
          <a:prstGeom prst="ellipse">
            <a:avLst/>
          </a:prstGeom>
          <a:solidFill>
            <a:srgbClr val="C9A24B"/>
          </a:solidFill>
          <a:ln/>
        </p:spPr>
      </p:sp>
      <p:pic>
        <p:nvPicPr>
          <p:cNvPr id="11" name="Image 1" descr="preencoded.png"/>
          <p:cNvPicPr>
            <a:picLocks noChangeAspect="1"/>
          </p:cNvPicPr>
          <p:nvPr/>
        </p:nvPicPr>
        <p:blipFill>
          <a:blip r:embed="rId4"/>
          <a:stretch>
            <a:fillRect/>
          </a:stretch>
        </p:blipFill>
        <p:spPr>
          <a:xfrm>
            <a:off x="1362335" y="4739519"/>
            <a:ext cx="347716" cy="347716"/>
          </a:xfrm>
          <a:prstGeom prst="rect">
            <a:avLst/>
          </a:prstGeom>
        </p:spPr>
      </p:pic>
      <p:sp>
        <p:nvSpPr>
          <p:cNvPr id="12" name="Text 8"/>
          <p:cNvSpPr/>
          <p:nvPr/>
        </p:nvSpPr>
        <p:spPr>
          <a:xfrm>
            <a:off x="2255520" y="4486656"/>
            <a:ext cx="8900160" cy="877824"/>
          </a:xfrm>
          <a:prstGeom prst="rect">
            <a:avLst/>
          </a:prstGeom>
          <a:noFill/>
          <a:ln/>
        </p:spPr>
        <p:txBody>
          <a:bodyPr wrap="square" lIns="0" tIns="0" rIns="0" bIns="0" rtlCol="0" anchor="ctr"/>
          <a:lstStyle/>
          <a:p>
            <a:pPr>
              <a:lnSpc>
                <a:spcPct val="105000"/>
              </a:lnSpc>
            </a:pPr>
            <a:r>
              <a:rPr lang="en-US" sz="2267" b="1" dirty="0">
                <a:solidFill>
                  <a:srgbClr val="FFFFFF"/>
                </a:solidFill>
                <a:latin typeface="Arial" pitchFamily="34" charset="0"/>
                <a:ea typeface="Arial" pitchFamily="34" charset="-122"/>
                <a:cs typeface="Arial" pitchFamily="34" charset="-120"/>
              </a:rPr>
              <a:t>Human-curated knowledge base</a:t>
            </a:r>
            <a:endParaRPr lang="en-US" sz="2267" dirty="0"/>
          </a:p>
          <a:p>
            <a:pPr>
              <a:lnSpc>
                <a:spcPct val="105000"/>
              </a:lnSpc>
            </a:pPr>
            <a:r>
              <a:rPr lang="en-US" sz="1600" dirty="0">
                <a:solidFill>
                  <a:srgbClr val="C2C9D8"/>
                </a:solidFill>
                <a:latin typeface="Arial" pitchFamily="34" charset="0"/>
                <a:ea typeface="Arial" pitchFamily="34" charset="-122"/>
                <a:cs typeface="Arial" pitchFamily="34" charset="-120"/>
              </a:rPr>
              <a:t>Project Haystack — every case dissected and mapped by our legal team.</a:t>
            </a:r>
            <a:endParaRPr lang="en-US" sz="2267" dirty="0"/>
          </a:p>
        </p:txBody>
      </p:sp>
      <p:sp>
        <p:nvSpPr>
          <p:cNvPr id="13" name="Text 9"/>
          <p:cNvSpPr/>
          <p:nvPr/>
        </p:nvSpPr>
        <p:spPr>
          <a:xfrm>
            <a:off x="9204960" y="4535424"/>
            <a:ext cx="2011680" cy="365760"/>
          </a:xfrm>
          <a:prstGeom prst="rect">
            <a:avLst/>
          </a:prstGeom>
          <a:noFill/>
          <a:ln/>
        </p:spPr>
        <p:txBody>
          <a:bodyPr wrap="square" lIns="0" tIns="0" rIns="0" bIns="0" rtlCol="0" anchor="ctr"/>
          <a:lstStyle/>
          <a:p>
            <a:pPr algn="r"/>
            <a:r>
              <a:rPr lang="en-US" sz="1333" b="1" kern="0" spc="267" dirty="0">
                <a:solidFill>
                  <a:srgbClr val="C9A24B"/>
                </a:solidFill>
                <a:latin typeface="Arial" pitchFamily="34" charset="0"/>
                <a:ea typeface="Arial" pitchFamily="34" charset="-122"/>
                <a:cs typeface="Arial" pitchFamily="34" charset="-120"/>
              </a:rPr>
              <a:t>THE FOUNDATION</a:t>
            </a:r>
            <a:endParaRPr lang="en-US" sz="1333" dirty="0"/>
          </a:p>
        </p:txBody>
      </p:sp>
      <p:sp>
        <p:nvSpPr>
          <p:cNvPr id="14" name="Text 10"/>
          <p:cNvSpPr/>
          <p:nvPr/>
        </p:nvSpPr>
        <p:spPr>
          <a:xfrm>
            <a:off x="731520" y="5754624"/>
            <a:ext cx="10728960" cy="609600"/>
          </a:xfrm>
          <a:prstGeom prst="rect">
            <a:avLst/>
          </a:prstGeom>
          <a:noFill/>
          <a:ln/>
        </p:spPr>
        <p:txBody>
          <a:bodyPr wrap="square" lIns="0" tIns="0" rIns="0" bIns="0" rtlCol="0" anchor="ctr"/>
          <a:lstStyle/>
          <a:p>
            <a:r>
              <a:rPr lang="en-US" sz="2400" b="1" i="1" dirty="0">
                <a:solidFill>
                  <a:srgbClr val="C9A24B"/>
                </a:solidFill>
                <a:latin typeface="Arial" pitchFamily="34" charset="0"/>
                <a:ea typeface="Arial" pitchFamily="34" charset="-122"/>
                <a:cs typeface="Arial" pitchFamily="34" charset="-120"/>
              </a:rPr>
              <a:t>Human-curated. </a:t>
            </a:r>
            <a:r>
              <a:rPr lang="en-US" sz="2400" b="1" i="1" dirty="0">
                <a:solidFill>
                  <a:srgbClr val="FFFFFF"/>
                </a:solidFill>
                <a:latin typeface="Arial" pitchFamily="34" charset="0"/>
                <a:ea typeface="Arial" pitchFamily="34" charset="-122"/>
                <a:cs typeface="Arial" pitchFamily="34" charset="-120"/>
              </a:rPr>
              <a:t>AI-delivered.</a:t>
            </a:r>
            <a:endParaRPr lang="en-US" sz="2400" dirty="0"/>
          </a:p>
        </p:txBody>
      </p:sp>
    </p:spTree>
    <p:extLst>
      <p:ext uri="{BB962C8B-B14F-4D97-AF65-F5344CB8AC3E}">
        <p14:creationId xmlns:p14="http://schemas.microsoft.com/office/powerpoint/2010/main" val="2885577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640080" y="566928"/>
            <a:ext cx="10058400" cy="274320"/>
          </a:xfrm>
          <a:prstGeom prst="rect">
            <a:avLst/>
          </a:prstGeom>
          <a:noFill/>
          <a:ln/>
        </p:spPr>
        <p:txBody>
          <a:bodyPr wrap="square" lIns="0" tIns="0" rIns="0" bIns="0" rtlCol="0" anchor="ctr"/>
          <a:lstStyle/>
          <a:p>
            <a:pPr marL="0" indent="0">
              <a:buNone/>
            </a:pPr>
            <a:endParaRPr lang="en-US" sz="1200" dirty="0"/>
          </a:p>
        </p:txBody>
      </p:sp>
      <p:sp>
        <p:nvSpPr>
          <p:cNvPr id="5" name="Text 3"/>
          <p:cNvSpPr/>
          <p:nvPr/>
        </p:nvSpPr>
        <p:spPr>
          <a:xfrm>
            <a:off x="640080" y="868680"/>
            <a:ext cx="10972800" cy="640080"/>
          </a:xfrm>
          <a:prstGeom prst="rect">
            <a:avLst/>
          </a:prstGeom>
          <a:noFill/>
          <a:ln/>
        </p:spPr>
        <p:txBody>
          <a:bodyPr wrap="square" lIns="0" tIns="0" rIns="0" bIns="0" rtlCol="0" anchor="ctr"/>
          <a:lstStyle/>
          <a:p>
            <a:pPr marL="0" indent="0">
              <a:buNone/>
            </a:pPr>
            <a:r>
              <a:rPr lang="en-US" sz="3200" b="1" dirty="0">
                <a:solidFill>
                  <a:srgbClr val="1E2761"/>
                </a:solidFill>
                <a:latin typeface="Arial" pitchFamily="34" charset="0"/>
                <a:ea typeface="Arial" pitchFamily="34" charset="-122"/>
                <a:cs typeface="Arial" pitchFamily="34" charset="-120"/>
              </a:rPr>
              <a:t>Start using LEAi </a:t>
            </a:r>
            <a:r>
              <a:rPr lang="en-US" sz="3200" b="1" dirty="0">
                <a:solidFill>
                  <a:srgbClr val="1FA0DC"/>
                </a:solidFill>
                <a:latin typeface="Arial" pitchFamily="34" charset="0"/>
                <a:ea typeface="Arial" pitchFamily="34" charset="-122"/>
                <a:cs typeface="Arial" pitchFamily="34" charset="-120"/>
              </a:rPr>
              <a:t>now</a:t>
            </a:r>
            <a:endParaRPr lang="en-US" sz="3200" dirty="0"/>
          </a:p>
        </p:txBody>
      </p:sp>
      <p:sp>
        <p:nvSpPr>
          <p:cNvPr id="6" name="Text 4"/>
          <p:cNvSpPr/>
          <p:nvPr/>
        </p:nvSpPr>
        <p:spPr>
          <a:xfrm>
            <a:off x="640080" y="1481328"/>
            <a:ext cx="10789920" cy="457200"/>
          </a:xfrm>
          <a:prstGeom prst="rect">
            <a:avLst/>
          </a:prstGeom>
          <a:noFill/>
          <a:ln/>
        </p:spPr>
        <p:txBody>
          <a:bodyPr wrap="square" lIns="0" tIns="0" rIns="0" bIns="0" rtlCol="0" anchor="ctr"/>
          <a:lstStyle/>
          <a:p>
            <a:pPr marL="0" indent="0">
              <a:buNone/>
            </a:pPr>
            <a:r>
              <a:rPr lang="en-US" sz="1500" dirty="0">
                <a:solidFill>
                  <a:srgbClr val="222634"/>
                </a:solidFill>
                <a:latin typeface="Arial" pitchFamily="34" charset="0"/>
                <a:ea typeface="Arial" pitchFamily="34" charset="-122"/>
                <a:cs typeface="Arial" pitchFamily="34" charset="-120"/>
              </a:rPr>
              <a:t>Scan to sign up on your phone — then ask your first question during the legal aid activity.</a:t>
            </a:r>
            <a:endParaRPr lang="en-US" sz="1500" dirty="0"/>
          </a:p>
        </p:txBody>
      </p:sp>
      <p:sp>
        <p:nvSpPr>
          <p:cNvPr id="7" name="Shape 5"/>
          <p:cNvSpPr/>
          <p:nvPr/>
        </p:nvSpPr>
        <p:spPr>
          <a:xfrm>
            <a:off x="822960" y="2240280"/>
            <a:ext cx="4160520" cy="3840480"/>
          </a:xfrm>
          <a:prstGeom prst="roundRect">
            <a:avLst>
              <a:gd name="adj" fmla="val 2143"/>
            </a:avLst>
          </a:prstGeom>
          <a:solidFill>
            <a:srgbClr val="FFFFFF"/>
          </a:solidFill>
          <a:ln/>
          <a:effectLst>
            <a:outerShdw blurRad="101600" dist="38100" dir="5400000" algn="bl" rotWithShape="0">
              <a:srgbClr val="000000">
                <a:alpha val="16000"/>
              </a:srgbClr>
            </a:outerShdw>
          </a:effectLst>
        </p:spPr>
      </p:sp>
      <p:pic>
        <p:nvPicPr>
          <p:cNvPr id="8" name="Image 0" descr="/home/claude/hk_ofw/qr_signup.png"/>
          <p:cNvPicPr>
            <a:picLocks noChangeAspect="1"/>
          </p:cNvPicPr>
          <p:nvPr/>
        </p:nvPicPr>
        <p:blipFill>
          <a:blip r:embed="rId3"/>
          <a:stretch>
            <a:fillRect/>
          </a:stretch>
        </p:blipFill>
        <p:spPr>
          <a:xfrm>
            <a:off x="1325880" y="2697480"/>
            <a:ext cx="3154680" cy="3154680"/>
          </a:xfrm>
          <a:prstGeom prst="rect">
            <a:avLst/>
          </a:prstGeom>
        </p:spPr>
      </p:pic>
      <p:sp>
        <p:nvSpPr>
          <p:cNvPr id="9" name="Shape 6"/>
          <p:cNvSpPr/>
          <p:nvPr/>
        </p:nvSpPr>
        <p:spPr>
          <a:xfrm>
            <a:off x="1463040" y="5486400"/>
            <a:ext cx="2880360" cy="457200"/>
          </a:xfrm>
          <a:prstGeom prst="roundRect">
            <a:avLst>
              <a:gd name="adj" fmla="val 20000"/>
            </a:avLst>
          </a:prstGeom>
          <a:solidFill>
            <a:srgbClr val="1E2761"/>
          </a:solidFill>
          <a:ln/>
        </p:spPr>
      </p:sp>
      <p:sp>
        <p:nvSpPr>
          <p:cNvPr id="10" name="Text 7"/>
          <p:cNvSpPr/>
          <p:nvPr/>
        </p:nvSpPr>
        <p:spPr>
          <a:xfrm>
            <a:off x="1463040" y="5486400"/>
            <a:ext cx="288036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app.mylegalwhiz.com</a:t>
            </a:r>
            <a:endParaRPr lang="en-US" sz="1500" dirty="0"/>
          </a:p>
        </p:txBody>
      </p:sp>
      <p:sp>
        <p:nvSpPr>
          <p:cNvPr id="11" name="Text 8"/>
          <p:cNvSpPr/>
          <p:nvPr/>
        </p:nvSpPr>
        <p:spPr>
          <a:xfrm>
            <a:off x="5440680" y="2331720"/>
            <a:ext cx="5943600" cy="411480"/>
          </a:xfrm>
          <a:prstGeom prst="rect">
            <a:avLst/>
          </a:prstGeom>
          <a:noFill/>
          <a:ln/>
        </p:spPr>
        <p:txBody>
          <a:bodyPr wrap="square" lIns="0" tIns="0" rIns="0" bIns="0" rtlCol="0" anchor="ctr"/>
          <a:lstStyle/>
          <a:p>
            <a:pPr marL="0" indent="0">
              <a:buNone/>
            </a:pPr>
            <a:r>
              <a:rPr lang="en-US" sz="1900" b="1" dirty="0">
                <a:solidFill>
                  <a:srgbClr val="1E2761"/>
                </a:solidFill>
                <a:latin typeface="Arial" pitchFamily="34" charset="0"/>
                <a:ea typeface="Arial" pitchFamily="34" charset="-122"/>
                <a:cs typeface="Arial" pitchFamily="34" charset="-120"/>
              </a:rPr>
              <a:t>Three quick steps</a:t>
            </a:r>
            <a:endParaRPr lang="en-US" sz="1900" dirty="0"/>
          </a:p>
        </p:txBody>
      </p:sp>
      <p:sp>
        <p:nvSpPr>
          <p:cNvPr id="12" name="Shape 9"/>
          <p:cNvSpPr/>
          <p:nvPr/>
        </p:nvSpPr>
        <p:spPr>
          <a:xfrm>
            <a:off x="5440680" y="2880360"/>
            <a:ext cx="5897880" cy="960120"/>
          </a:xfrm>
          <a:prstGeom prst="roundRect">
            <a:avLst>
              <a:gd name="adj" fmla="val 8571"/>
            </a:avLst>
          </a:prstGeom>
          <a:solidFill>
            <a:srgbClr val="EAF1FB"/>
          </a:solidFill>
          <a:ln/>
          <a:effectLst>
            <a:outerShdw blurRad="101600" dist="38100" dir="5400000" algn="bl" rotWithShape="0">
              <a:srgbClr val="000000">
                <a:alpha val="16000"/>
              </a:srgbClr>
            </a:outerShdw>
          </a:effectLst>
        </p:spPr>
      </p:sp>
      <p:sp>
        <p:nvSpPr>
          <p:cNvPr id="13" name="Shape 10"/>
          <p:cNvSpPr/>
          <p:nvPr/>
        </p:nvSpPr>
        <p:spPr>
          <a:xfrm>
            <a:off x="5669280" y="3099816"/>
            <a:ext cx="530352" cy="530352"/>
          </a:xfrm>
          <a:prstGeom prst="ellipse">
            <a:avLst/>
          </a:prstGeom>
          <a:solidFill>
            <a:srgbClr val="1FA0DC"/>
          </a:solidFill>
          <a:ln/>
        </p:spPr>
      </p:sp>
      <p:pic>
        <p:nvPicPr>
          <p:cNvPr id="14" name="Image 1" descr="/home/claude/hk_ofw/icons/phone_white.png"/>
          <p:cNvPicPr>
            <a:picLocks noChangeAspect="1"/>
          </p:cNvPicPr>
          <p:nvPr/>
        </p:nvPicPr>
        <p:blipFill>
          <a:blip r:embed="rId4"/>
          <a:stretch>
            <a:fillRect/>
          </a:stretch>
        </p:blipFill>
        <p:spPr>
          <a:xfrm>
            <a:off x="5807172" y="3237708"/>
            <a:ext cx="254569" cy="254569"/>
          </a:xfrm>
          <a:prstGeom prst="rect">
            <a:avLst/>
          </a:prstGeom>
        </p:spPr>
      </p:pic>
      <p:sp>
        <p:nvSpPr>
          <p:cNvPr id="15" name="Text 11"/>
          <p:cNvSpPr/>
          <p:nvPr/>
        </p:nvSpPr>
        <p:spPr>
          <a:xfrm>
            <a:off x="6400800" y="3026664"/>
            <a:ext cx="4389120" cy="384048"/>
          </a:xfrm>
          <a:prstGeom prst="rect">
            <a:avLst/>
          </a:prstGeom>
          <a:noFill/>
          <a:ln/>
        </p:spPr>
        <p:txBody>
          <a:bodyPr wrap="square" lIns="0" tIns="0" rIns="0" bIns="0" rtlCol="0" anchor="ctr"/>
          <a:lstStyle/>
          <a:p>
            <a:pPr marL="0" indent="0">
              <a:buNone/>
            </a:pPr>
            <a:r>
              <a:rPr lang="en-US" sz="1600" b="1" dirty="0">
                <a:solidFill>
                  <a:srgbClr val="1E2761"/>
                </a:solidFill>
                <a:latin typeface="Arial" pitchFamily="34" charset="0"/>
                <a:ea typeface="Arial" pitchFamily="34" charset="-122"/>
                <a:cs typeface="Arial" pitchFamily="34" charset="-120"/>
              </a:rPr>
              <a:t>Scan the code</a:t>
            </a:r>
            <a:endParaRPr lang="en-US" sz="1600" dirty="0"/>
          </a:p>
        </p:txBody>
      </p:sp>
      <p:sp>
        <p:nvSpPr>
          <p:cNvPr id="16" name="Text 12"/>
          <p:cNvSpPr/>
          <p:nvPr/>
        </p:nvSpPr>
        <p:spPr>
          <a:xfrm>
            <a:off x="6400800" y="3392424"/>
            <a:ext cx="4800600" cy="411480"/>
          </a:xfrm>
          <a:prstGeom prst="rect">
            <a:avLst/>
          </a:prstGeom>
          <a:noFill/>
          <a:ln/>
        </p:spPr>
        <p:txBody>
          <a:bodyPr wrap="square" lIns="0" tIns="0" rIns="0" bIns="0" rtlCol="0" anchor="ctr"/>
          <a:lstStyle/>
          <a:p>
            <a:pPr marL="0" indent="0">
              <a:lnSpc>
                <a:spcPct val="108000"/>
              </a:lnSpc>
              <a:buNone/>
            </a:pPr>
            <a:r>
              <a:rPr lang="en-US" sz="1200" dirty="0">
                <a:solidFill>
                  <a:srgbClr val="222634"/>
                </a:solidFill>
                <a:latin typeface="Arial" pitchFamily="34" charset="0"/>
                <a:ea typeface="Arial" pitchFamily="34" charset="-122"/>
                <a:cs typeface="Arial" pitchFamily="34" charset="-120"/>
              </a:rPr>
              <a:t>Open your phone camera and point it at the QR code.</a:t>
            </a:r>
            <a:endParaRPr lang="en-US" sz="1200" dirty="0"/>
          </a:p>
        </p:txBody>
      </p:sp>
      <p:sp>
        <p:nvSpPr>
          <p:cNvPr id="17" name="Text 13"/>
          <p:cNvSpPr/>
          <p:nvPr/>
        </p:nvSpPr>
        <p:spPr>
          <a:xfrm>
            <a:off x="10835640" y="2990088"/>
            <a:ext cx="411480" cy="411480"/>
          </a:xfrm>
          <a:prstGeom prst="rect">
            <a:avLst/>
          </a:prstGeom>
          <a:noFill/>
          <a:ln/>
        </p:spPr>
        <p:txBody>
          <a:bodyPr wrap="square" lIns="0" tIns="0" rIns="0" bIns="0" rtlCol="0" anchor="ctr"/>
          <a:lstStyle/>
          <a:p>
            <a:pPr marL="0" indent="0" algn="ctr">
              <a:buNone/>
            </a:pPr>
            <a:r>
              <a:rPr lang="en-US" sz="2200" b="1" dirty="0">
                <a:solidFill>
                  <a:srgbClr val="C9D4EC"/>
                </a:solidFill>
                <a:latin typeface="Arial" pitchFamily="34" charset="0"/>
                <a:ea typeface="Arial" pitchFamily="34" charset="-122"/>
                <a:cs typeface="Arial" pitchFamily="34" charset="-120"/>
              </a:rPr>
              <a:t>1</a:t>
            </a:r>
            <a:endParaRPr lang="en-US" sz="2200" dirty="0"/>
          </a:p>
        </p:txBody>
      </p:sp>
      <p:sp>
        <p:nvSpPr>
          <p:cNvPr id="18" name="Shape 14"/>
          <p:cNvSpPr/>
          <p:nvPr/>
        </p:nvSpPr>
        <p:spPr>
          <a:xfrm>
            <a:off x="5440680" y="3950208"/>
            <a:ext cx="5897880" cy="960120"/>
          </a:xfrm>
          <a:prstGeom prst="roundRect">
            <a:avLst>
              <a:gd name="adj" fmla="val 8571"/>
            </a:avLst>
          </a:prstGeom>
          <a:solidFill>
            <a:srgbClr val="FFFFFF"/>
          </a:solidFill>
          <a:ln/>
          <a:effectLst>
            <a:outerShdw blurRad="101600" dist="38100" dir="5400000" algn="bl" rotWithShape="0">
              <a:srgbClr val="000000">
                <a:alpha val="16000"/>
              </a:srgbClr>
            </a:outerShdw>
          </a:effectLst>
        </p:spPr>
      </p:sp>
      <p:sp>
        <p:nvSpPr>
          <p:cNvPr id="19" name="Shape 15"/>
          <p:cNvSpPr/>
          <p:nvPr/>
        </p:nvSpPr>
        <p:spPr>
          <a:xfrm>
            <a:off x="5669280" y="4169664"/>
            <a:ext cx="530352" cy="530352"/>
          </a:xfrm>
          <a:prstGeom prst="ellipse">
            <a:avLst/>
          </a:prstGeom>
          <a:solidFill>
            <a:srgbClr val="1FA0DC"/>
          </a:solidFill>
          <a:ln/>
        </p:spPr>
      </p:sp>
      <p:pic>
        <p:nvPicPr>
          <p:cNvPr id="20" name="Image 2" descr="/home/claude/hk_ofw/icons/check_white.png"/>
          <p:cNvPicPr>
            <a:picLocks noChangeAspect="1"/>
          </p:cNvPicPr>
          <p:nvPr/>
        </p:nvPicPr>
        <p:blipFill>
          <a:blip r:embed="rId5"/>
          <a:stretch>
            <a:fillRect/>
          </a:stretch>
        </p:blipFill>
        <p:spPr>
          <a:xfrm>
            <a:off x="5807172" y="4307556"/>
            <a:ext cx="254569" cy="254569"/>
          </a:xfrm>
          <a:prstGeom prst="rect">
            <a:avLst/>
          </a:prstGeom>
        </p:spPr>
      </p:pic>
      <p:sp>
        <p:nvSpPr>
          <p:cNvPr id="21" name="Text 16"/>
          <p:cNvSpPr/>
          <p:nvPr/>
        </p:nvSpPr>
        <p:spPr>
          <a:xfrm>
            <a:off x="6400800" y="4096512"/>
            <a:ext cx="4389120" cy="384048"/>
          </a:xfrm>
          <a:prstGeom prst="rect">
            <a:avLst/>
          </a:prstGeom>
          <a:noFill/>
          <a:ln/>
        </p:spPr>
        <p:txBody>
          <a:bodyPr wrap="square" lIns="0" tIns="0" rIns="0" bIns="0" rtlCol="0" anchor="ctr"/>
          <a:lstStyle/>
          <a:p>
            <a:pPr marL="0" indent="0">
              <a:buNone/>
            </a:pPr>
            <a:r>
              <a:rPr lang="en-US" sz="1600" b="1" dirty="0">
                <a:solidFill>
                  <a:srgbClr val="1E2761"/>
                </a:solidFill>
                <a:latin typeface="Arial" pitchFamily="34" charset="0"/>
                <a:ea typeface="Arial" pitchFamily="34" charset="-122"/>
                <a:cs typeface="Arial" pitchFamily="34" charset="-120"/>
              </a:rPr>
              <a:t>Create your account</a:t>
            </a:r>
            <a:endParaRPr lang="en-US" sz="1600" dirty="0"/>
          </a:p>
        </p:txBody>
      </p:sp>
      <p:sp>
        <p:nvSpPr>
          <p:cNvPr id="22" name="Text 17"/>
          <p:cNvSpPr/>
          <p:nvPr/>
        </p:nvSpPr>
        <p:spPr>
          <a:xfrm>
            <a:off x="6400800" y="4462272"/>
            <a:ext cx="4800600" cy="411480"/>
          </a:xfrm>
          <a:prstGeom prst="rect">
            <a:avLst/>
          </a:prstGeom>
          <a:noFill/>
          <a:ln/>
        </p:spPr>
        <p:txBody>
          <a:bodyPr wrap="square" lIns="0" tIns="0" rIns="0" bIns="0" rtlCol="0" anchor="ctr"/>
          <a:lstStyle/>
          <a:p>
            <a:pPr marL="0" indent="0">
              <a:lnSpc>
                <a:spcPct val="108000"/>
              </a:lnSpc>
              <a:buNone/>
            </a:pPr>
            <a:r>
              <a:rPr lang="en-US" sz="1200" dirty="0">
                <a:solidFill>
                  <a:srgbClr val="222634"/>
                </a:solidFill>
                <a:latin typeface="Arial" pitchFamily="34" charset="0"/>
                <a:ea typeface="Arial" pitchFamily="34" charset="-122"/>
                <a:cs typeface="Arial" pitchFamily="34" charset="-120"/>
              </a:rPr>
              <a:t>Sign up in under a minute at app.mylegalwhiz.com.</a:t>
            </a:r>
            <a:endParaRPr lang="en-US" sz="1200" dirty="0"/>
          </a:p>
        </p:txBody>
      </p:sp>
      <p:sp>
        <p:nvSpPr>
          <p:cNvPr id="23" name="Text 18"/>
          <p:cNvSpPr/>
          <p:nvPr/>
        </p:nvSpPr>
        <p:spPr>
          <a:xfrm>
            <a:off x="10835640" y="4059936"/>
            <a:ext cx="411480" cy="411480"/>
          </a:xfrm>
          <a:prstGeom prst="rect">
            <a:avLst/>
          </a:prstGeom>
          <a:noFill/>
          <a:ln/>
        </p:spPr>
        <p:txBody>
          <a:bodyPr wrap="square" lIns="0" tIns="0" rIns="0" bIns="0" rtlCol="0" anchor="ctr"/>
          <a:lstStyle/>
          <a:p>
            <a:pPr marL="0" indent="0" algn="ctr">
              <a:buNone/>
            </a:pPr>
            <a:r>
              <a:rPr lang="en-US" sz="2200" b="1" dirty="0">
                <a:solidFill>
                  <a:srgbClr val="C9D4EC"/>
                </a:solidFill>
                <a:latin typeface="Arial" pitchFamily="34" charset="0"/>
                <a:ea typeface="Arial" pitchFamily="34" charset="-122"/>
                <a:cs typeface="Arial" pitchFamily="34" charset="-120"/>
              </a:rPr>
              <a:t>2</a:t>
            </a:r>
            <a:endParaRPr lang="en-US" sz="2200" dirty="0"/>
          </a:p>
        </p:txBody>
      </p:sp>
      <p:sp>
        <p:nvSpPr>
          <p:cNvPr id="24" name="Shape 19"/>
          <p:cNvSpPr/>
          <p:nvPr/>
        </p:nvSpPr>
        <p:spPr>
          <a:xfrm>
            <a:off x="5440680" y="5020056"/>
            <a:ext cx="5897880" cy="960120"/>
          </a:xfrm>
          <a:prstGeom prst="roundRect">
            <a:avLst>
              <a:gd name="adj" fmla="val 8571"/>
            </a:avLst>
          </a:prstGeom>
          <a:solidFill>
            <a:srgbClr val="EAF1FB"/>
          </a:solidFill>
          <a:ln/>
          <a:effectLst>
            <a:outerShdw blurRad="101600" dist="38100" dir="5400000" algn="bl" rotWithShape="0">
              <a:srgbClr val="000000">
                <a:alpha val="16000"/>
              </a:srgbClr>
            </a:outerShdw>
          </a:effectLst>
        </p:spPr>
      </p:sp>
      <p:sp>
        <p:nvSpPr>
          <p:cNvPr id="25" name="Shape 20"/>
          <p:cNvSpPr/>
          <p:nvPr/>
        </p:nvSpPr>
        <p:spPr>
          <a:xfrm>
            <a:off x="5669280" y="5239512"/>
            <a:ext cx="530352" cy="530352"/>
          </a:xfrm>
          <a:prstGeom prst="ellipse">
            <a:avLst/>
          </a:prstGeom>
          <a:solidFill>
            <a:srgbClr val="1FA0DC"/>
          </a:solidFill>
          <a:ln/>
        </p:spPr>
      </p:sp>
      <p:pic>
        <p:nvPicPr>
          <p:cNvPr id="26" name="Image 3" descr="/home/claude/hk_ofw/icons/bolt_white.png"/>
          <p:cNvPicPr>
            <a:picLocks noChangeAspect="1"/>
          </p:cNvPicPr>
          <p:nvPr/>
        </p:nvPicPr>
        <p:blipFill>
          <a:blip r:embed="rId6"/>
          <a:stretch>
            <a:fillRect/>
          </a:stretch>
        </p:blipFill>
        <p:spPr>
          <a:xfrm>
            <a:off x="5807172" y="5377404"/>
            <a:ext cx="254569" cy="254569"/>
          </a:xfrm>
          <a:prstGeom prst="rect">
            <a:avLst/>
          </a:prstGeom>
        </p:spPr>
      </p:pic>
      <p:sp>
        <p:nvSpPr>
          <p:cNvPr id="27" name="Text 21"/>
          <p:cNvSpPr/>
          <p:nvPr/>
        </p:nvSpPr>
        <p:spPr>
          <a:xfrm>
            <a:off x="6400800" y="5312664"/>
            <a:ext cx="4389120" cy="384048"/>
          </a:xfrm>
          <a:prstGeom prst="rect">
            <a:avLst/>
          </a:prstGeom>
          <a:noFill/>
          <a:ln/>
        </p:spPr>
        <p:txBody>
          <a:bodyPr wrap="square" lIns="0" tIns="0" rIns="0" bIns="0" rtlCol="0" anchor="ctr"/>
          <a:lstStyle/>
          <a:p>
            <a:pPr marL="0" indent="0">
              <a:buNone/>
            </a:pPr>
            <a:r>
              <a:rPr lang="en-US" sz="1600" b="1" dirty="0">
                <a:solidFill>
                  <a:srgbClr val="1E2761"/>
                </a:solidFill>
                <a:latin typeface="Arial" pitchFamily="34" charset="0"/>
                <a:ea typeface="Arial" pitchFamily="34" charset="-122"/>
                <a:cs typeface="Arial" pitchFamily="34" charset="-120"/>
              </a:rPr>
              <a:t>Ask your first question</a:t>
            </a:r>
            <a:endParaRPr lang="en-US" sz="1600" dirty="0"/>
          </a:p>
        </p:txBody>
      </p:sp>
      <p:sp>
        <p:nvSpPr>
          <p:cNvPr id="28" name="Text 22"/>
          <p:cNvSpPr/>
          <p:nvPr/>
        </p:nvSpPr>
        <p:spPr>
          <a:xfrm>
            <a:off x="6400800" y="5532120"/>
            <a:ext cx="4800600" cy="411480"/>
          </a:xfrm>
          <a:prstGeom prst="rect">
            <a:avLst/>
          </a:prstGeom>
          <a:noFill/>
          <a:ln/>
        </p:spPr>
        <p:txBody>
          <a:bodyPr wrap="square" lIns="0" tIns="0" rIns="0" bIns="0" rtlCol="0" anchor="ctr"/>
          <a:lstStyle/>
          <a:p>
            <a:pPr marL="0" indent="0">
              <a:lnSpc>
                <a:spcPct val="108000"/>
              </a:lnSpc>
              <a:buNone/>
            </a:pPr>
            <a:endParaRPr lang="en-US" sz="1200" dirty="0"/>
          </a:p>
        </p:txBody>
      </p:sp>
      <p:sp>
        <p:nvSpPr>
          <p:cNvPr id="29" name="Text 23"/>
          <p:cNvSpPr/>
          <p:nvPr/>
        </p:nvSpPr>
        <p:spPr>
          <a:xfrm>
            <a:off x="10835640" y="5129784"/>
            <a:ext cx="411480" cy="411480"/>
          </a:xfrm>
          <a:prstGeom prst="rect">
            <a:avLst/>
          </a:prstGeom>
          <a:noFill/>
          <a:ln/>
        </p:spPr>
        <p:txBody>
          <a:bodyPr wrap="square" lIns="0" tIns="0" rIns="0" bIns="0" rtlCol="0" anchor="ctr"/>
          <a:lstStyle/>
          <a:p>
            <a:pPr marL="0" indent="0" algn="ctr">
              <a:buNone/>
            </a:pPr>
            <a:r>
              <a:rPr lang="en-US" sz="2200" b="1" dirty="0">
                <a:solidFill>
                  <a:srgbClr val="C9D4EC"/>
                </a:solidFill>
                <a:latin typeface="Arial" pitchFamily="34" charset="0"/>
                <a:ea typeface="Arial" pitchFamily="34" charset="-122"/>
                <a:cs typeface="Arial" pitchFamily="34" charset="-120"/>
              </a:rPr>
              <a:t>3</a:t>
            </a:r>
            <a:endParaRPr lang="en-US" sz="2200" dirty="0"/>
          </a:p>
        </p:txBody>
      </p:sp>
      <p:sp>
        <p:nvSpPr>
          <p:cNvPr id="31" name="Text 24"/>
          <p:cNvSpPr/>
          <p:nvPr/>
        </p:nvSpPr>
        <p:spPr>
          <a:xfrm>
            <a:off x="9372600" y="6446520"/>
            <a:ext cx="2286000" cy="274320"/>
          </a:xfrm>
          <a:prstGeom prst="rect">
            <a:avLst/>
          </a:prstGeom>
          <a:noFill/>
          <a:ln/>
        </p:spPr>
        <p:txBody>
          <a:bodyPr wrap="square" rtlCol="0" anchor="ctr"/>
          <a:lstStyle/>
          <a:p>
            <a:pPr marL="0" indent="0" algn="r">
              <a:buNone/>
            </a:pPr>
            <a:r>
              <a:rPr lang="en-US" sz="900" dirty="0">
                <a:solidFill>
                  <a:srgbClr val="6B7280"/>
                </a:solidFill>
                <a:latin typeface="Arial" pitchFamily="34" charset="0"/>
                <a:ea typeface="Arial" pitchFamily="34" charset="-122"/>
                <a:cs typeface="Arial" pitchFamily="34" charset="-120"/>
              </a:rPr>
              <a:t>Thinc Office Corp</a:t>
            </a:r>
            <a:endParaRPr lang="en-US" sz="900" dirty="0"/>
          </a:p>
        </p:txBody>
      </p:sp>
      <p:pic>
        <p:nvPicPr>
          <p:cNvPr id="2" name="Picture 1">
            <a:extLst>
              <a:ext uri="{FF2B5EF4-FFF2-40B4-BE49-F238E27FC236}">
                <a16:creationId xmlns:a16="http://schemas.microsoft.com/office/drawing/2014/main" id="{818953E2-AD57-1C98-142D-CBBA5E44DC23}"/>
              </a:ext>
            </a:extLst>
          </p:cNvPr>
          <p:cNvPicPr>
            <a:picLocks noChangeAspect="1"/>
          </p:cNvPicPr>
          <p:nvPr/>
        </p:nvPicPr>
        <p:blipFill>
          <a:blip r:embed="rId7"/>
          <a:stretch>
            <a:fillRect/>
          </a:stretch>
        </p:blipFill>
        <p:spPr>
          <a:xfrm>
            <a:off x="7990157" y="704088"/>
            <a:ext cx="3622723" cy="8229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411480"/>
            <a:ext cx="9144000" cy="274320"/>
          </a:xfrm>
          <a:prstGeom prst="rect">
            <a:avLst/>
          </a:prstGeom>
          <a:noFill/>
          <a:ln/>
        </p:spPr>
        <p:txBody>
          <a:bodyPr wrap="square" lIns="0" tIns="0" rIns="0" bIns="0" rtlCol="0" anchor="ctr"/>
          <a:lstStyle/>
          <a:p>
            <a:pPr marL="0" indent="0">
              <a:buNone/>
            </a:pPr>
            <a:r>
              <a:rPr lang="en-US" sz="1100" b="1" kern="0" spc="400" dirty="0">
                <a:solidFill>
                  <a:srgbClr val="D4A23C"/>
                </a:solidFill>
                <a:latin typeface="Calibri" pitchFamily="34" charset="0"/>
                <a:ea typeface="Calibri" pitchFamily="34" charset="-122"/>
                <a:cs typeface="Calibri" pitchFamily="34" charset="-120"/>
              </a:rPr>
              <a:t>UNDER THE HOOD</a:t>
            </a:r>
            <a:endParaRPr lang="en-US" sz="1100" dirty="0"/>
          </a:p>
        </p:txBody>
      </p:sp>
      <p:sp>
        <p:nvSpPr>
          <p:cNvPr id="3" name="Text 1"/>
          <p:cNvSpPr/>
          <p:nvPr/>
        </p:nvSpPr>
        <p:spPr>
          <a:xfrm>
            <a:off x="548640" y="713232"/>
            <a:ext cx="11064240" cy="777240"/>
          </a:xfrm>
          <a:prstGeom prst="rect">
            <a:avLst/>
          </a:prstGeom>
          <a:noFill/>
          <a:ln/>
        </p:spPr>
        <p:txBody>
          <a:bodyPr wrap="square" lIns="0" tIns="0" rIns="0" bIns="0" rtlCol="0" anchor="ctr"/>
          <a:lstStyle/>
          <a:p>
            <a:pPr marL="0" indent="0">
              <a:buNone/>
            </a:pPr>
            <a:r>
              <a:rPr lang="en-US" sz="3000" b="1" dirty="0">
                <a:solidFill>
                  <a:srgbClr val="0B1F4D"/>
                </a:solidFill>
                <a:latin typeface="Georgia" pitchFamily="34" charset="0"/>
                <a:ea typeface="Georgia" pitchFamily="34" charset="-122"/>
                <a:cs typeface="Georgia" pitchFamily="34" charset="-120"/>
              </a:rPr>
              <a:t>Legal research needs precision. Generic AI is tuned for creativity.</a:t>
            </a:r>
            <a:endParaRPr lang="en-US" sz="3000" dirty="0"/>
          </a:p>
        </p:txBody>
      </p:sp>
      <p:sp>
        <p:nvSpPr>
          <p:cNvPr id="4" name="Text 2"/>
          <p:cNvSpPr/>
          <p:nvPr/>
        </p:nvSpPr>
        <p:spPr>
          <a:xfrm>
            <a:off x="548640" y="1627632"/>
            <a:ext cx="11064240" cy="502920"/>
          </a:xfrm>
          <a:prstGeom prst="rect">
            <a:avLst/>
          </a:prstGeom>
          <a:noFill/>
          <a:ln/>
        </p:spPr>
        <p:txBody>
          <a:bodyPr wrap="square" lIns="0" tIns="0" rIns="0" bIns="0" rtlCol="0" anchor="ctr"/>
          <a:lstStyle/>
          <a:p>
            <a:pPr marL="0" indent="0">
              <a:buNone/>
            </a:pPr>
            <a:r>
              <a:rPr lang="en-US" sz="1250" dirty="0">
                <a:solidFill>
                  <a:srgbClr val="0B1F4D"/>
                </a:solidFill>
                <a:latin typeface="Calibri" pitchFamily="34" charset="0"/>
                <a:ea typeface="Calibri" pitchFamily="34" charset="-122"/>
                <a:cs typeface="Calibri" pitchFamily="34" charset="-120"/>
              </a:rPr>
              <a:t>Every large language model has a setting called </a:t>
            </a:r>
            <a:r>
              <a:rPr lang="en-US" sz="1250" b="1" i="1" dirty="0">
                <a:solidFill>
                  <a:srgbClr val="D4A23C"/>
                </a:solidFill>
                <a:latin typeface="Calibri" pitchFamily="34" charset="0"/>
                <a:ea typeface="Calibri" pitchFamily="34" charset="-122"/>
                <a:cs typeface="Calibri" pitchFamily="34" charset="-120"/>
              </a:rPr>
              <a:t>temperature</a:t>
            </a:r>
            <a:r>
              <a:rPr lang="en-US" sz="1250" dirty="0">
                <a:solidFill>
                  <a:srgbClr val="0B1F4D"/>
                </a:solidFill>
                <a:latin typeface="Calibri" pitchFamily="34" charset="0"/>
                <a:ea typeface="Calibri" pitchFamily="34" charset="-122"/>
                <a:cs typeface="Calibri" pitchFamily="34" charset="-120"/>
              </a:rPr>
              <a:t> — it controls how “adventurous” the model is. </a:t>
            </a:r>
            <a:r>
              <a:rPr lang="en-US" sz="1250" b="1" dirty="0">
                <a:solidFill>
                  <a:srgbClr val="0B1F4D"/>
                </a:solidFill>
                <a:latin typeface="Calibri" pitchFamily="34" charset="0"/>
                <a:ea typeface="Calibri" pitchFamily="34" charset="-122"/>
                <a:cs typeface="Calibri" pitchFamily="34" charset="-120"/>
              </a:rPr>
              <a:t>High temperature </a:t>
            </a:r>
            <a:r>
              <a:rPr lang="en-US" sz="1250" dirty="0">
                <a:solidFill>
                  <a:srgbClr val="0B1F4D"/>
                </a:solidFill>
                <a:latin typeface="Calibri" pitchFamily="34" charset="0"/>
                <a:ea typeface="Calibri" pitchFamily="34" charset="-122"/>
                <a:cs typeface="Calibri" pitchFamily="34" charset="-120"/>
              </a:rPr>
              <a:t>=</a:t>
            </a:r>
            <a:r>
              <a:rPr lang="en-US" sz="1250" b="1" dirty="0">
                <a:solidFill>
                  <a:srgbClr val="0B1F4D"/>
                </a:solidFill>
                <a:latin typeface="Calibri" pitchFamily="34" charset="0"/>
                <a:ea typeface="Calibri" pitchFamily="34" charset="-122"/>
                <a:cs typeface="Calibri" pitchFamily="34" charset="-120"/>
              </a:rPr>
              <a:t> creative. Low temperature </a:t>
            </a:r>
            <a:r>
              <a:rPr lang="en-US" sz="1250" dirty="0">
                <a:solidFill>
                  <a:srgbClr val="0B1F4D"/>
                </a:solidFill>
                <a:latin typeface="Calibri" pitchFamily="34" charset="0"/>
                <a:ea typeface="Calibri" pitchFamily="34" charset="-122"/>
                <a:cs typeface="Calibri" pitchFamily="34" charset="-120"/>
              </a:rPr>
              <a:t>= </a:t>
            </a:r>
            <a:r>
              <a:rPr lang="en-US" sz="1250" b="1" dirty="0">
                <a:solidFill>
                  <a:srgbClr val="0B1F4D"/>
                </a:solidFill>
                <a:latin typeface="Calibri" pitchFamily="34" charset="0"/>
                <a:ea typeface="Calibri" pitchFamily="34" charset="-122"/>
                <a:cs typeface="Calibri" pitchFamily="34" charset="-120"/>
              </a:rPr>
              <a:t>precise</a:t>
            </a:r>
            <a:r>
              <a:rPr lang="en-US" sz="1250" dirty="0">
                <a:solidFill>
                  <a:srgbClr val="0B1F4D"/>
                </a:solidFill>
                <a:latin typeface="Calibri" pitchFamily="34" charset="0"/>
                <a:ea typeface="Calibri" pitchFamily="34" charset="-122"/>
                <a:cs typeface="Calibri" pitchFamily="34" charset="-120"/>
              </a:rPr>
              <a:t>. Legal research lives on one end of that dial. Generic chatbots live on the other.</a:t>
            </a:r>
            <a:endParaRPr lang="en-US" sz="1250" dirty="0"/>
          </a:p>
        </p:txBody>
      </p:sp>
      <p:sp>
        <p:nvSpPr>
          <p:cNvPr id="5" name="Shape 3"/>
          <p:cNvSpPr/>
          <p:nvPr/>
        </p:nvSpPr>
        <p:spPr>
          <a:xfrm>
            <a:off x="1280160" y="3017520"/>
            <a:ext cx="1920240" cy="384048"/>
          </a:xfrm>
          <a:prstGeom prst="rect">
            <a:avLst/>
          </a:prstGeom>
          <a:solidFill>
            <a:srgbClr val="0B1F4D"/>
          </a:solidFill>
          <a:ln w="12700">
            <a:solidFill>
              <a:srgbClr val="0B1F4D"/>
            </a:solidFill>
            <a:prstDash val="solid"/>
          </a:ln>
        </p:spPr>
      </p:sp>
      <p:sp>
        <p:nvSpPr>
          <p:cNvPr id="6" name="Shape 4"/>
          <p:cNvSpPr/>
          <p:nvPr/>
        </p:nvSpPr>
        <p:spPr>
          <a:xfrm>
            <a:off x="3200400" y="3017520"/>
            <a:ext cx="1920240" cy="384048"/>
          </a:xfrm>
          <a:prstGeom prst="rect">
            <a:avLst/>
          </a:prstGeom>
          <a:solidFill>
            <a:srgbClr val="324672"/>
          </a:solidFill>
          <a:ln w="12700">
            <a:solidFill>
              <a:srgbClr val="324672"/>
            </a:solidFill>
            <a:prstDash val="solid"/>
          </a:ln>
        </p:spPr>
      </p:sp>
      <p:sp>
        <p:nvSpPr>
          <p:cNvPr id="7" name="Shape 5"/>
          <p:cNvSpPr/>
          <p:nvPr/>
        </p:nvSpPr>
        <p:spPr>
          <a:xfrm>
            <a:off x="5120640" y="3017520"/>
            <a:ext cx="1920240" cy="384048"/>
          </a:xfrm>
          <a:prstGeom prst="rect">
            <a:avLst/>
          </a:prstGeom>
          <a:solidFill>
            <a:srgbClr val="5C6E96"/>
          </a:solidFill>
          <a:ln w="12700">
            <a:solidFill>
              <a:srgbClr val="5C6E96"/>
            </a:solidFill>
            <a:prstDash val="solid"/>
          </a:ln>
        </p:spPr>
      </p:sp>
      <p:sp>
        <p:nvSpPr>
          <p:cNvPr id="8" name="Shape 6"/>
          <p:cNvSpPr/>
          <p:nvPr/>
        </p:nvSpPr>
        <p:spPr>
          <a:xfrm>
            <a:off x="7040880" y="3017520"/>
            <a:ext cx="1920240" cy="384048"/>
          </a:xfrm>
          <a:prstGeom prst="rect">
            <a:avLst/>
          </a:prstGeom>
          <a:solidFill>
            <a:srgbClr val="8E96B5"/>
          </a:solidFill>
          <a:ln w="12700">
            <a:solidFill>
              <a:srgbClr val="8E96B5"/>
            </a:solidFill>
            <a:prstDash val="solid"/>
          </a:ln>
        </p:spPr>
      </p:sp>
      <p:sp>
        <p:nvSpPr>
          <p:cNvPr id="9" name="Shape 7"/>
          <p:cNvSpPr/>
          <p:nvPr/>
        </p:nvSpPr>
        <p:spPr>
          <a:xfrm>
            <a:off x="8961120" y="3017520"/>
            <a:ext cx="1920240" cy="384048"/>
          </a:xfrm>
          <a:prstGeom prst="rect">
            <a:avLst/>
          </a:prstGeom>
          <a:solidFill>
            <a:srgbClr val="C2B4A8"/>
          </a:solidFill>
          <a:ln w="12700">
            <a:solidFill>
              <a:srgbClr val="C2B4A8"/>
            </a:solidFill>
            <a:prstDash val="solid"/>
          </a:ln>
        </p:spPr>
      </p:sp>
      <p:sp>
        <p:nvSpPr>
          <p:cNvPr id="10" name="Shape 8"/>
          <p:cNvSpPr/>
          <p:nvPr/>
        </p:nvSpPr>
        <p:spPr>
          <a:xfrm>
            <a:off x="1280160" y="3401568"/>
            <a:ext cx="0" cy="91440"/>
          </a:xfrm>
          <a:prstGeom prst="line">
            <a:avLst/>
          </a:prstGeom>
          <a:noFill/>
          <a:ln w="6350">
            <a:solidFill>
              <a:srgbClr val="5B6B8C"/>
            </a:solidFill>
            <a:prstDash val="solid"/>
          </a:ln>
        </p:spPr>
      </p:sp>
      <p:sp>
        <p:nvSpPr>
          <p:cNvPr id="11" name="Shape 9"/>
          <p:cNvSpPr/>
          <p:nvPr/>
        </p:nvSpPr>
        <p:spPr>
          <a:xfrm>
            <a:off x="2240280" y="3401568"/>
            <a:ext cx="0" cy="91440"/>
          </a:xfrm>
          <a:prstGeom prst="line">
            <a:avLst/>
          </a:prstGeom>
          <a:noFill/>
          <a:ln w="6350">
            <a:solidFill>
              <a:srgbClr val="5B6B8C"/>
            </a:solidFill>
            <a:prstDash val="solid"/>
          </a:ln>
        </p:spPr>
      </p:sp>
      <p:sp>
        <p:nvSpPr>
          <p:cNvPr id="12" name="Shape 10"/>
          <p:cNvSpPr/>
          <p:nvPr/>
        </p:nvSpPr>
        <p:spPr>
          <a:xfrm>
            <a:off x="3200400" y="3401568"/>
            <a:ext cx="0" cy="91440"/>
          </a:xfrm>
          <a:prstGeom prst="line">
            <a:avLst/>
          </a:prstGeom>
          <a:noFill/>
          <a:ln w="6350">
            <a:solidFill>
              <a:srgbClr val="5B6B8C"/>
            </a:solidFill>
            <a:prstDash val="solid"/>
          </a:ln>
        </p:spPr>
      </p:sp>
      <p:sp>
        <p:nvSpPr>
          <p:cNvPr id="13" name="Shape 11"/>
          <p:cNvSpPr/>
          <p:nvPr/>
        </p:nvSpPr>
        <p:spPr>
          <a:xfrm>
            <a:off x="4160520" y="3401568"/>
            <a:ext cx="0" cy="91440"/>
          </a:xfrm>
          <a:prstGeom prst="line">
            <a:avLst/>
          </a:prstGeom>
          <a:noFill/>
          <a:ln w="6350">
            <a:solidFill>
              <a:srgbClr val="5B6B8C"/>
            </a:solidFill>
            <a:prstDash val="solid"/>
          </a:ln>
        </p:spPr>
      </p:sp>
      <p:sp>
        <p:nvSpPr>
          <p:cNvPr id="14" name="Shape 12"/>
          <p:cNvSpPr/>
          <p:nvPr/>
        </p:nvSpPr>
        <p:spPr>
          <a:xfrm>
            <a:off x="5120640" y="3401568"/>
            <a:ext cx="0" cy="91440"/>
          </a:xfrm>
          <a:prstGeom prst="line">
            <a:avLst/>
          </a:prstGeom>
          <a:noFill/>
          <a:ln w="6350">
            <a:solidFill>
              <a:srgbClr val="5B6B8C"/>
            </a:solidFill>
            <a:prstDash val="solid"/>
          </a:ln>
        </p:spPr>
      </p:sp>
      <p:sp>
        <p:nvSpPr>
          <p:cNvPr id="15" name="Shape 13"/>
          <p:cNvSpPr/>
          <p:nvPr/>
        </p:nvSpPr>
        <p:spPr>
          <a:xfrm>
            <a:off x="6080760" y="3401568"/>
            <a:ext cx="0" cy="91440"/>
          </a:xfrm>
          <a:prstGeom prst="line">
            <a:avLst/>
          </a:prstGeom>
          <a:noFill/>
          <a:ln w="6350">
            <a:solidFill>
              <a:srgbClr val="5B6B8C"/>
            </a:solidFill>
            <a:prstDash val="solid"/>
          </a:ln>
        </p:spPr>
      </p:sp>
      <p:sp>
        <p:nvSpPr>
          <p:cNvPr id="16" name="Shape 14"/>
          <p:cNvSpPr/>
          <p:nvPr/>
        </p:nvSpPr>
        <p:spPr>
          <a:xfrm>
            <a:off x="7040880" y="3401568"/>
            <a:ext cx="0" cy="91440"/>
          </a:xfrm>
          <a:prstGeom prst="line">
            <a:avLst/>
          </a:prstGeom>
          <a:noFill/>
          <a:ln w="6350">
            <a:solidFill>
              <a:srgbClr val="5B6B8C"/>
            </a:solidFill>
            <a:prstDash val="solid"/>
          </a:ln>
        </p:spPr>
      </p:sp>
      <p:sp>
        <p:nvSpPr>
          <p:cNvPr id="17" name="Shape 15"/>
          <p:cNvSpPr/>
          <p:nvPr/>
        </p:nvSpPr>
        <p:spPr>
          <a:xfrm>
            <a:off x="8001000" y="3401568"/>
            <a:ext cx="0" cy="91440"/>
          </a:xfrm>
          <a:prstGeom prst="line">
            <a:avLst/>
          </a:prstGeom>
          <a:noFill/>
          <a:ln w="6350">
            <a:solidFill>
              <a:srgbClr val="5B6B8C"/>
            </a:solidFill>
            <a:prstDash val="solid"/>
          </a:ln>
        </p:spPr>
      </p:sp>
      <p:sp>
        <p:nvSpPr>
          <p:cNvPr id="18" name="Shape 16"/>
          <p:cNvSpPr/>
          <p:nvPr/>
        </p:nvSpPr>
        <p:spPr>
          <a:xfrm>
            <a:off x="8961120" y="3401568"/>
            <a:ext cx="0" cy="91440"/>
          </a:xfrm>
          <a:prstGeom prst="line">
            <a:avLst/>
          </a:prstGeom>
          <a:noFill/>
          <a:ln w="6350">
            <a:solidFill>
              <a:srgbClr val="5B6B8C"/>
            </a:solidFill>
            <a:prstDash val="solid"/>
          </a:ln>
        </p:spPr>
      </p:sp>
      <p:sp>
        <p:nvSpPr>
          <p:cNvPr id="19" name="Shape 17"/>
          <p:cNvSpPr/>
          <p:nvPr/>
        </p:nvSpPr>
        <p:spPr>
          <a:xfrm>
            <a:off x="9921240" y="3401568"/>
            <a:ext cx="0" cy="91440"/>
          </a:xfrm>
          <a:prstGeom prst="line">
            <a:avLst/>
          </a:prstGeom>
          <a:noFill/>
          <a:ln w="6350">
            <a:solidFill>
              <a:srgbClr val="5B6B8C"/>
            </a:solidFill>
            <a:prstDash val="solid"/>
          </a:ln>
        </p:spPr>
      </p:sp>
      <p:sp>
        <p:nvSpPr>
          <p:cNvPr id="20" name="Shape 18"/>
          <p:cNvSpPr/>
          <p:nvPr/>
        </p:nvSpPr>
        <p:spPr>
          <a:xfrm>
            <a:off x="10881360" y="3401568"/>
            <a:ext cx="0" cy="91440"/>
          </a:xfrm>
          <a:prstGeom prst="line">
            <a:avLst/>
          </a:prstGeom>
          <a:noFill/>
          <a:ln w="6350">
            <a:solidFill>
              <a:srgbClr val="5B6B8C"/>
            </a:solidFill>
            <a:prstDash val="solid"/>
          </a:ln>
        </p:spPr>
      </p:sp>
      <p:sp>
        <p:nvSpPr>
          <p:cNvPr id="21" name="Text 19"/>
          <p:cNvSpPr/>
          <p:nvPr/>
        </p:nvSpPr>
        <p:spPr>
          <a:xfrm>
            <a:off x="1143000" y="3511296"/>
            <a:ext cx="365760" cy="228600"/>
          </a:xfrm>
          <a:prstGeom prst="rect">
            <a:avLst/>
          </a:prstGeom>
          <a:noFill/>
          <a:ln/>
        </p:spPr>
        <p:txBody>
          <a:bodyPr wrap="square" lIns="0" tIns="0" rIns="0" bIns="0" rtlCol="0" anchor="ctr"/>
          <a:lstStyle/>
          <a:p>
            <a:pPr marL="0" indent="0" algn="ctr">
              <a:buNone/>
            </a:pPr>
            <a:r>
              <a:rPr lang="en-US" sz="900" dirty="0">
                <a:solidFill>
                  <a:srgbClr val="5B6B8C"/>
                </a:solidFill>
                <a:latin typeface="Calibri" pitchFamily="34" charset="0"/>
                <a:ea typeface="Calibri" pitchFamily="34" charset="-122"/>
                <a:cs typeface="Calibri" pitchFamily="34" charset="-120"/>
              </a:rPr>
              <a:t>0.0</a:t>
            </a:r>
            <a:endParaRPr lang="en-US" sz="900" dirty="0"/>
          </a:p>
        </p:txBody>
      </p:sp>
      <p:sp>
        <p:nvSpPr>
          <p:cNvPr id="22" name="Text 20"/>
          <p:cNvSpPr/>
          <p:nvPr/>
        </p:nvSpPr>
        <p:spPr>
          <a:xfrm>
            <a:off x="7818120" y="3511296"/>
            <a:ext cx="365760" cy="228600"/>
          </a:xfrm>
          <a:prstGeom prst="rect">
            <a:avLst/>
          </a:prstGeom>
          <a:noFill/>
          <a:ln/>
        </p:spPr>
        <p:txBody>
          <a:bodyPr wrap="square" lIns="0" tIns="0" rIns="0" bIns="0" rtlCol="0" anchor="ctr"/>
          <a:lstStyle/>
          <a:p>
            <a:pPr marL="0" indent="0" algn="ctr">
              <a:buNone/>
            </a:pPr>
            <a:r>
              <a:rPr lang="en-US" sz="900" dirty="0">
                <a:solidFill>
                  <a:srgbClr val="5B6B8C"/>
                </a:solidFill>
                <a:latin typeface="Calibri" pitchFamily="34" charset="0"/>
                <a:ea typeface="Calibri" pitchFamily="34" charset="-122"/>
                <a:cs typeface="Calibri" pitchFamily="34" charset="-120"/>
              </a:rPr>
              <a:t>0.7</a:t>
            </a:r>
            <a:endParaRPr lang="en-US" sz="900" dirty="0"/>
          </a:p>
        </p:txBody>
      </p:sp>
      <p:sp>
        <p:nvSpPr>
          <p:cNvPr id="23" name="Text 21"/>
          <p:cNvSpPr/>
          <p:nvPr/>
        </p:nvSpPr>
        <p:spPr>
          <a:xfrm>
            <a:off x="10652760" y="3511296"/>
            <a:ext cx="457200" cy="228600"/>
          </a:xfrm>
          <a:prstGeom prst="rect">
            <a:avLst/>
          </a:prstGeom>
          <a:noFill/>
          <a:ln/>
        </p:spPr>
        <p:txBody>
          <a:bodyPr wrap="square" lIns="0" tIns="0" rIns="0" bIns="0" rtlCol="0" anchor="ctr"/>
          <a:lstStyle/>
          <a:p>
            <a:pPr marL="0" indent="0" algn="ctr">
              <a:buNone/>
            </a:pPr>
            <a:r>
              <a:rPr lang="en-US" sz="900" dirty="0">
                <a:solidFill>
                  <a:srgbClr val="5B6B8C"/>
                </a:solidFill>
                <a:latin typeface="Calibri" pitchFamily="34" charset="0"/>
                <a:ea typeface="Calibri" pitchFamily="34" charset="-122"/>
                <a:cs typeface="Calibri" pitchFamily="34" charset="-120"/>
              </a:rPr>
              <a:t>1.0+</a:t>
            </a:r>
            <a:endParaRPr lang="en-US" sz="900" dirty="0"/>
          </a:p>
        </p:txBody>
      </p:sp>
      <p:sp>
        <p:nvSpPr>
          <p:cNvPr id="24" name="Shape 22"/>
          <p:cNvSpPr/>
          <p:nvPr/>
        </p:nvSpPr>
        <p:spPr>
          <a:xfrm>
            <a:off x="2240280" y="2606040"/>
            <a:ext cx="0" cy="411480"/>
          </a:xfrm>
          <a:prstGeom prst="line">
            <a:avLst/>
          </a:prstGeom>
          <a:noFill/>
          <a:ln w="25400">
            <a:solidFill>
              <a:srgbClr val="D4A23C"/>
            </a:solidFill>
            <a:prstDash val="solid"/>
          </a:ln>
        </p:spPr>
      </p:sp>
      <p:sp>
        <p:nvSpPr>
          <p:cNvPr id="25" name="Shape 23"/>
          <p:cNvSpPr/>
          <p:nvPr/>
        </p:nvSpPr>
        <p:spPr>
          <a:xfrm>
            <a:off x="2157984" y="2514600"/>
            <a:ext cx="164592" cy="164592"/>
          </a:xfrm>
          <a:prstGeom prst="ellipse">
            <a:avLst/>
          </a:prstGeom>
          <a:solidFill>
            <a:srgbClr val="D4A23C"/>
          </a:solidFill>
          <a:ln w="12700">
            <a:solidFill>
              <a:srgbClr val="D4A23C"/>
            </a:solidFill>
            <a:prstDash val="solid"/>
          </a:ln>
        </p:spPr>
      </p:sp>
      <p:sp>
        <p:nvSpPr>
          <p:cNvPr id="26" name="Text 24"/>
          <p:cNvSpPr/>
          <p:nvPr/>
        </p:nvSpPr>
        <p:spPr>
          <a:xfrm>
            <a:off x="1783080" y="2176272"/>
            <a:ext cx="914400" cy="274320"/>
          </a:xfrm>
          <a:prstGeom prst="rect">
            <a:avLst/>
          </a:prstGeom>
          <a:noFill/>
          <a:ln/>
        </p:spPr>
        <p:txBody>
          <a:bodyPr wrap="square" lIns="0" tIns="0" rIns="0" bIns="0" rtlCol="0" anchor="ctr"/>
          <a:lstStyle/>
          <a:p>
            <a:pPr marL="0" indent="0" algn="ctr">
              <a:buNone/>
            </a:pPr>
            <a:r>
              <a:rPr lang="en-US" sz="1300" b="1" dirty="0">
                <a:solidFill>
                  <a:srgbClr val="0B1F4D"/>
                </a:solidFill>
                <a:latin typeface="Georgia" pitchFamily="34" charset="0"/>
                <a:ea typeface="Georgia" pitchFamily="34" charset="-122"/>
                <a:cs typeface="Georgia" pitchFamily="34" charset="-120"/>
              </a:rPr>
              <a:t>LEAi</a:t>
            </a:r>
            <a:endParaRPr lang="en-US" sz="1300" dirty="0"/>
          </a:p>
        </p:txBody>
      </p:sp>
      <p:sp>
        <p:nvSpPr>
          <p:cNvPr id="27" name="Shape 25"/>
          <p:cNvSpPr/>
          <p:nvPr/>
        </p:nvSpPr>
        <p:spPr>
          <a:xfrm>
            <a:off x="8001000" y="2606040"/>
            <a:ext cx="0" cy="411480"/>
          </a:xfrm>
          <a:prstGeom prst="line">
            <a:avLst/>
          </a:prstGeom>
          <a:noFill/>
          <a:ln w="25400">
            <a:solidFill>
              <a:srgbClr val="994D3C"/>
            </a:solidFill>
            <a:prstDash val="solid"/>
          </a:ln>
        </p:spPr>
      </p:sp>
      <p:sp>
        <p:nvSpPr>
          <p:cNvPr id="28" name="Shape 26"/>
          <p:cNvSpPr/>
          <p:nvPr/>
        </p:nvSpPr>
        <p:spPr>
          <a:xfrm>
            <a:off x="7918704" y="2514600"/>
            <a:ext cx="164592" cy="164592"/>
          </a:xfrm>
          <a:prstGeom prst="ellipse">
            <a:avLst/>
          </a:prstGeom>
          <a:solidFill>
            <a:srgbClr val="994D3C"/>
          </a:solidFill>
          <a:ln w="12700">
            <a:solidFill>
              <a:srgbClr val="994D3C"/>
            </a:solidFill>
            <a:prstDash val="solid"/>
          </a:ln>
        </p:spPr>
      </p:sp>
      <p:sp>
        <p:nvSpPr>
          <p:cNvPr id="29" name="Text 27"/>
          <p:cNvSpPr/>
          <p:nvPr/>
        </p:nvSpPr>
        <p:spPr>
          <a:xfrm>
            <a:off x="6720840" y="1938528"/>
            <a:ext cx="2560320" cy="201168"/>
          </a:xfrm>
          <a:prstGeom prst="rect">
            <a:avLst/>
          </a:prstGeom>
          <a:noFill/>
          <a:ln/>
        </p:spPr>
        <p:txBody>
          <a:bodyPr wrap="square" lIns="0" tIns="0" rIns="0" bIns="0" rtlCol="0" anchor="ctr"/>
          <a:lstStyle/>
          <a:p>
            <a:pPr marL="0" indent="0" algn="ctr">
              <a:buNone/>
            </a:pPr>
            <a:r>
              <a:rPr lang="en-US" sz="850" i="1" dirty="0">
                <a:solidFill>
                  <a:srgbClr val="5B6B8C"/>
                </a:solidFill>
                <a:latin typeface="Calibri" pitchFamily="34" charset="0"/>
                <a:ea typeface="Calibri" pitchFamily="34" charset="-122"/>
                <a:cs typeface="Calibri" pitchFamily="34" charset="-120"/>
              </a:rPr>
              <a:t>(ChatGPT, Gemini, Copilot)</a:t>
            </a:r>
            <a:endParaRPr lang="en-US" sz="850" dirty="0"/>
          </a:p>
        </p:txBody>
      </p:sp>
      <p:sp>
        <p:nvSpPr>
          <p:cNvPr id="30" name="Text 28"/>
          <p:cNvSpPr/>
          <p:nvPr/>
        </p:nvSpPr>
        <p:spPr>
          <a:xfrm>
            <a:off x="7086600" y="2176272"/>
            <a:ext cx="1828800" cy="274320"/>
          </a:xfrm>
          <a:prstGeom prst="rect">
            <a:avLst/>
          </a:prstGeom>
          <a:noFill/>
          <a:ln/>
        </p:spPr>
        <p:txBody>
          <a:bodyPr wrap="square" lIns="0" tIns="0" rIns="0" bIns="0" rtlCol="0" anchor="ctr"/>
          <a:lstStyle/>
          <a:p>
            <a:pPr marL="0" indent="0" algn="ctr">
              <a:buNone/>
            </a:pPr>
            <a:r>
              <a:rPr lang="en-US" sz="1300" b="1" dirty="0">
                <a:solidFill>
                  <a:srgbClr val="0B1F4D"/>
                </a:solidFill>
                <a:latin typeface="Georgia" pitchFamily="34" charset="0"/>
                <a:ea typeface="Georgia" pitchFamily="34" charset="-122"/>
                <a:cs typeface="Georgia" pitchFamily="34" charset="-120"/>
              </a:rPr>
              <a:t>Generic LLMs</a:t>
            </a:r>
            <a:endParaRPr lang="en-US" sz="1300" dirty="0"/>
          </a:p>
        </p:txBody>
      </p:sp>
      <p:sp>
        <p:nvSpPr>
          <p:cNvPr id="31" name="Shape 29"/>
          <p:cNvSpPr/>
          <p:nvPr/>
        </p:nvSpPr>
        <p:spPr>
          <a:xfrm>
            <a:off x="548640" y="3886200"/>
            <a:ext cx="5440680" cy="2240280"/>
          </a:xfrm>
          <a:prstGeom prst="rect">
            <a:avLst/>
          </a:prstGeom>
          <a:solidFill>
            <a:srgbClr val="FFFFFF"/>
          </a:solidFill>
          <a:ln w="9525">
            <a:solidFill>
              <a:srgbClr val="D5DCEA"/>
            </a:solidFill>
            <a:prstDash val="solid"/>
          </a:ln>
        </p:spPr>
      </p:sp>
      <p:sp>
        <p:nvSpPr>
          <p:cNvPr id="32" name="Shape 30"/>
          <p:cNvSpPr/>
          <p:nvPr/>
        </p:nvSpPr>
        <p:spPr>
          <a:xfrm>
            <a:off x="548640" y="3886200"/>
            <a:ext cx="5440680" cy="73152"/>
          </a:xfrm>
          <a:prstGeom prst="rect">
            <a:avLst/>
          </a:prstGeom>
          <a:solidFill>
            <a:srgbClr val="994D3C"/>
          </a:solidFill>
          <a:ln w="12700">
            <a:solidFill>
              <a:srgbClr val="994D3C"/>
            </a:solidFill>
            <a:prstDash val="solid"/>
          </a:ln>
        </p:spPr>
      </p:sp>
      <p:sp>
        <p:nvSpPr>
          <p:cNvPr id="33" name="Text 31"/>
          <p:cNvSpPr/>
          <p:nvPr/>
        </p:nvSpPr>
        <p:spPr>
          <a:xfrm>
            <a:off x="822960" y="4050792"/>
            <a:ext cx="4892040" cy="256032"/>
          </a:xfrm>
          <a:prstGeom prst="rect">
            <a:avLst/>
          </a:prstGeom>
          <a:noFill/>
          <a:ln/>
        </p:spPr>
        <p:txBody>
          <a:bodyPr wrap="square" lIns="0" tIns="0" rIns="0" bIns="0" rtlCol="0" anchor="ctr"/>
          <a:lstStyle/>
          <a:p>
            <a:pPr marL="0" indent="0">
              <a:buNone/>
            </a:pPr>
            <a:r>
              <a:rPr lang="en-US" sz="1050" b="1" kern="0" spc="300" dirty="0">
                <a:solidFill>
                  <a:srgbClr val="994D3C"/>
                </a:solidFill>
                <a:latin typeface="Calibri" pitchFamily="34" charset="0"/>
                <a:ea typeface="Calibri" pitchFamily="34" charset="-122"/>
                <a:cs typeface="Calibri" pitchFamily="34" charset="-120"/>
              </a:rPr>
              <a:t>GENERIC LLMs  ·  built for fluency</a:t>
            </a:r>
            <a:endParaRPr lang="en-US" sz="1050" dirty="0"/>
          </a:p>
        </p:txBody>
      </p:sp>
      <p:sp>
        <p:nvSpPr>
          <p:cNvPr id="34" name="Text 32"/>
          <p:cNvSpPr/>
          <p:nvPr/>
        </p:nvSpPr>
        <p:spPr>
          <a:xfrm>
            <a:off x="822960" y="4325112"/>
            <a:ext cx="4892040" cy="384048"/>
          </a:xfrm>
          <a:prstGeom prst="rect">
            <a:avLst/>
          </a:prstGeom>
          <a:noFill/>
          <a:ln/>
        </p:spPr>
        <p:txBody>
          <a:bodyPr wrap="square" lIns="0" tIns="0" rIns="0" bIns="0" rtlCol="0" anchor="ctr"/>
          <a:lstStyle/>
          <a:p>
            <a:pPr marL="0" indent="0">
              <a:buNone/>
            </a:pPr>
            <a:r>
              <a:rPr lang="en-US" sz="1700" b="1" dirty="0">
                <a:solidFill>
                  <a:srgbClr val="0B1F4D"/>
                </a:solidFill>
                <a:latin typeface="Georgia" pitchFamily="34" charset="0"/>
                <a:ea typeface="Georgia" pitchFamily="34" charset="-122"/>
                <a:cs typeface="Georgia" pitchFamily="34" charset="-120"/>
              </a:rPr>
              <a:t>Optimized to sound right.</a:t>
            </a:r>
            <a:endParaRPr lang="en-US" sz="1700" dirty="0"/>
          </a:p>
        </p:txBody>
      </p:sp>
      <p:sp>
        <p:nvSpPr>
          <p:cNvPr id="35" name="Shape 33"/>
          <p:cNvSpPr/>
          <p:nvPr/>
        </p:nvSpPr>
        <p:spPr>
          <a:xfrm>
            <a:off x="841248" y="4901184"/>
            <a:ext cx="118872" cy="118872"/>
          </a:xfrm>
          <a:prstGeom prst="ellipse">
            <a:avLst/>
          </a:prstGeom>
          <a:solidFill>
            <a:srgbClr val="994D3C"/>
          </a:solidFill>
          <a:ln w="12700">
            <a:solidFill>
              <a:srgbClr val="994D3C"/>
            </a:solidFill>
            <a:prstDash val="solid"/>
          </a:ln>
        </p:spPr>
      </p:sp>
      <p:sp>
        <p:nvSpPr>
          <p:cNvPr id="36" name="Text 34"/>
          <p:cNvSpPr/>
          <p:nvPr/>
        </p:nvSpPr>
        <p:spPr>
          <a:xfrm>
            <a:off x="1051560" y="4800600"/>
            <a:ext cx="4709160" cy="457200"/>
          </a:xfrm>
          <a:prstGeom prst="rect">
            <a:avLst/>
          </a:prstGeom>
          <a:noFill/>
          <a:ln/>
        </p:spPr>
        <p:txBody>
          <a:bodyPr wrap="square" lIns="0" tIns="0" rIns="0" bIns="0" rtlCol="0" anchor="t"/>
          <a:lstStyle/>
          <a:p>
            <a:pPr marL="0" indent="0">
              <a:buNone/>
            </a:pPr>
            <a:r>
              <a:rPr lang="en-US" sz="1100" b="1" dirty="0">
                <a:solidFill>
                  <a:srgbClr val="0B1F4D"/>
                </a:solidFill>
                <a:latin typeface="Calibri" pitchFamily="34" charset="0"/>
                <a:ea typeface="Calibri" pitchFamily="34" charset="-122"/>
                <a:cs typeface="Calibri" pitchFamily="34" charset="-120"/>
              </a:rPr>
              <a:t>Default temperature ~0.7.</a:t>
            </a:r>
            <a:r>
              <a:rPr lang="en-US" sz="1100" dirty="0">
                <a:solidFill>
                  <a:srgbClr val="5B6B8C"/>
                </a:solidFill>
                <a:latin typeface="Calibri" pitchFamily="34" charset="0"/>
                <a:ea typeface="Calibri" pitchFamily="34" charset="-122"/>
                <a:cs typeface="Calibri" pitchFamily="34" charset="-120"/>
              </a:rPr>
              <a:t> Same prompt produces different answers each run — useful for prose, dangerous for citations.</a:t>
            </a:r>
            <a:endParaRPr lang="en-US" sz="1100" dirty="0"/>
          </a:p>
        </p:txBody>
      </p:sp>
      <p:sp>
        <p:nvSpPr>
          <p:cNvPr id="37" name="Shape 35"/>
          <p:cNvSpPr/>
          <p:nvPr/>
        </p:nvSpPr>
        <p:spPr>
          <a:xfrm>
            <a:off x="841248" y="5340096"/>
            <a:ext cx="118872" cy="118872"/>
          </a:xfrm>
          <a:prstGeom prst="ellipse">
            <a:avLst/>
          </a:prstGeom>
          <a:solidFill>
            <a:srgbClr val="994D3C"/>
          </a:solidFill>
          <a:ln w="12700">
            <a:solidFill>
              <a:srgbClr val="994D3C"/>
            </a:solidFill>
            <a:prstDash val="solid"/>
          </a:ln>
        </p:spPr>
      </p:sp>
      <p:sp>
        <p:nvSpPr>
          <p:cNvPr id="38" name="Text 36"/>
          <p:cNvSpPr/>
          <p:nvPr/>
        </p:nvSpPr>
        <p:spPr>
          <a:xfrm>
            <a:off x="1051560" y="5239512"/>
            <a:ext cx="4709160" cy="457200"/>
          </a:xfrm>
          <a:prstGeom prst="rect">
            <a:avLst/>
          </a:prstGeom>
          <a:noFill/>
          <a:ln/>
        </p:spPr>
        <p:txBody>
          <a:bodyPr wrap="square" lIns="0" tIns="0" rIns="0" bIns="0" rtlCol="0" anchor="t"/>
          <a:lstStyle/>
          <a:p>
            <a:pPr marL="0" indent="0">
              <a:buNone/>
            </a:pPr>
            <a:r>
              <a:rPr lang="en-US" sz="1100" b="1" dirty="0">
                <a:solidFill>
                  <a:srgbClr val="0B1F4D"/>
                </a:solidFill>
                <a:latin typeface="Calibri" pitchFamily="34" charset="0"/>
                <a:ea typeface="Calibri" pitchFamily="34" charset="-122"/>
                <a:cs typeface="Calibri" pitchFamily="34" charset="-120"/>
              </a:rPr>
              <a:t>No anchored sources.</a:t>
            </a:r>
            <a:r>
              <a:rPr lang="en-US" sz="1100" dirty="0">
                <a:solidFill>
                  <a:srgbClr val="5B6B8C"/>
                </a:solidFill>
                <a:latin typeface="Calibri" pitchFamily="34" charset="0"/>
                <a:ea typeface="Calibri" pitchFamily="34" charset="-122"/>
                <a:cs typeface="Calibri" pitchFamily="34" charset="-120"/>
              </a:rPr>
              <a:t> The model generates text token-by-token from learned patterns; it doesn't “retrieve” the law.</a:t>
            </a:r>
            <a:endParaRPr lang="en-US" sz="1100" dirty="0"/>
          </a:p>
        </p:txBody>
      </p:sp>
      <p:sp>
        <p:nvSpPr>
          <p:cNvPr id="39" name="Shape 37"/>
          <p:cNvSpPr/>
          <p:nvPr/>
        </p:nvSpPr>
        <p:spPr>
          <a:xfrm>
            <a:off x="841248" y="5779008"/>
            <a:ext cx="118872" cy="118872"/>
          </a:xfrm>
          <a:prstGeom prst="ellipse">
            <a:avLst/>
          </a:prstGeom>
          <a:solidFill>
            <a:srgbClr val="994D3C"/>
          </a:solidFill>
          <a:ln w="12700">
            <a:solidFill>
              <a:srgbClr val="994D3C"/>
            </a:solidFill>
            <a:prstDash val="solid"/>
          </a:ln>
        </p:spPr>
      </p:sp>
      <p:sp>
        <p:nvSpPr>
          <p:cNvPr id="40" name="Text 38"/>
          <p:cNvSpPr/>
          <p:nvPr/>
        </p:nvSpPr>
        <p:spPr>
          <a:xfrm>
            <a:off x="1051560" y="5678424"/>
            <a:ext cx="4709160" cy="457200"/>
          </a:xfrm>
          <a:prstGeom prst="rect">
            <a:avLst/>
          </a:prstGeom>
          <a:noFill/>
          <a:ln/>
        </p:spPr>
        <p:txBody>
          <a:bodyPr wrap="square" lIns="0" tIns="0" rIns="0" bIns="0" rtlCol="0" anchor="t"/>
          <a:lstStyle/>
          <a:p>
            <a:pPr marL="0" indent="0">
              <a:buNone/>
            </a:pPr>
            <a:r>
              <a:rPr lang="en-US" sz="1100" b="1" dirty="0">
                <a:solidFill>
                  <a:srgbClr val="0B1F4D"/>
                </a:solidFill>
                <a:latin typeface="Calibri" pitchFamily="34" charset="0"/>
                <a:ea typeface="Calibri" pitchFamily="34" charset="-122"/>
                <a:cs typeface="Calibri" pitchFamily="34" charset="-120"/>
              </a:rPr>
              <a:t>Hallucinations are a design feature.</a:t>
            </a:r>
            <a:r>
              <a:rPr lang="en-US" sz="1100" dirty="0">
                <a:solidFill>
                  <a:srgbClr val="5B6B8C"/>
                </a:solidFill>
                <a:latin typeface="Calibri" pitchFamily="34" charset="0"/>
                <a:ea typeface="Calibri" pitchFamily="34" charset="-122"/>
                <a:cs typeface="Calibri" pitchFamily="34" charset="-120"/>
              </a:rPr>
              <a:t> A confidently-stated but invented G.R. number is exactly what fluent generation looks like.</a:t>
            </a:r>
            <a:endParaRPr lang="en-US" sz="1100" dirty="0"/>
          </a:p>
        </p:txBody>
      </p:sp>
      <p:sp>
        <p:nvSpPr>
          <p:cNvPr id="41" name="Shape 39"/>
          <p:cNvSpPr/>
          <p:nvPr/>
        </p:nvSpPr>
        <p:spPr>
          <a:xfrm>
            <a:off x="6172200" y="3886200"/>
            <a:ext cx="5440680" cy="2240280"/>
          </a:xfrm>
          <a:prstGeom prst="rect">
            <a:avLst/>
          </a:prstGeom>
          <a:solidFill>
            <a:srgbClr val="FFFFFF"/>
          </a:solidFill>
          <a:ln w="9525">
            <a:solidFill>
              <a:srgbClr val="D5DCEA"/>
            </a:solidFill>
            <a:prstDash val="solid"/>
          </a:ln>
        </p:spPr>
      </p:sp>
      <p:sp>
        <p:nvSpPr>
          <p:cNvPr id="42" name="Shape 40"/>
          <p:cNvSpPr/>
          <p:nvPr/>
        </p:nvSpPr>
        <p:spPr>
          <a:xfrm>
            <a:off x="6172200" y="3886200"/>
            <a:ext cx="5440680" cy="73152"/>
          </a:xfrm>
          <a:prstGeom prst="rect">
            <a:avLst/>
          </a:prstGeom>
          <a:solidFill>
            <a:srgbClr val="D4A23C"/>
          </a:solidFill>
          <a:ln w="12700">
            <a:solidFill>
              <a:srgbClr val="D4A23C"/>
            </a:solidFill>
            <a:prstDash val="solid"/>
          </a:ln>
        </p:spPr>
      </p:sp>
      <p:sp>
        <p:nvSpPr>
          <p:cNvPr id="43" name="Text 41"/>
          <p:cNvSpPr/>
          <p:nvPr/>
        </p:nvSpPr>
        <p:spPr>
          <a:xfrm>
            <a:off x="6446520" y="4050792"/>
            <a:ext cx="4892040" cy="256032"/>
          </a:xfrm>
          <a:prstGeom prst="rect">
            <a:avLst/>
          </a:prstGeom>
          <a:noFill/>
          <a:ln/>
        </p:spPr>
        <p:txBody>
          <a:bodyPr wrap="square" lIns="0" tIns="0" rIns="0" bIns="0" rtlCol="0" anchor="ctr"/>
          <a:lstStyle/>
          <a:p>
            <a:pPr marL="0" indent="0">
              <a:buNone/>
            </a:pPr>
            <a:r>
              <a:rPr lang="en-US" sz="1050" b="1" kern="0" spc="300" dirty="0">
                <a:solidFill>
                  <a:srgbClr val="D4A23C"/>
                </a:solidFill>
                <a:latin typeface="Calibri" pitchFamily="34" charset="0"/>
                <a:ea typeface="Calibri" pitchFamily="34" charset="-122"/>
                <a:cs typeface="Calibri" pitchFamily="34" charset="-120"/>
              </a:rPr>
              <a:t>LEAi  ·  built for legal precision</a:t>
            </a:r>
            <a:endParaRPr lang="en-US" sz="1050" dirty="0"/>
          </a:p>
        </p:txBody>
      </p:sp>
      <p:sp>
        <p:nvSpPr>
          <p:cNvPr id="44" name="Text 42"/>
          <p:cNvSpPr/>
          <p:nvPr/>
        </p:nvSpPr>
        <p:spPr>
          <a:xfrm>
            <a:off x="6446520" y="4325112"/>
            <a:ext cx="4892040" cy="384048"/>
          </a:xfrm>
          <a:prstGeom prst="rect">
            <a:avLst/>
          </a:prstGeom>
          <a:noFill/>
          <a:ln/>
        </p:spPr>
        <p:txBody>
          <a:bodyPr wrap="square" lIns="0" tIns="0" rIns="0" bIns="0" rtlCol="0" anchor="ctr"/>
          <a:lstStyle/>
          <a:p>
            <a:pPr marL="0" indent="0">
              <a:buNone/>
            </a:pPr>
            <a:r>
              <a:rPr lang="en-US" sz="1700" b="1" dirty="0">
                <a:solidFill>
                  <a:srgbClr val="0B1F4D"/>
                </a:solidFill>
                <a:latin typeface="Georgia" pitchFamily="34" charset="0"/>
                <a:ea typeface="Georgia" pitchFamily="34" charset="-122"/>
                <a:cs typeface="Georgia" pitchFamily="34" charset="-120"/>
              </a:rPr>
              <a:t>Optimized to be right.</a:t>
            </a:r>
            <a:endParaRPr lang="en-US" sz="1700" dirty="0"/>
          </a:p>
        </p:txBody>
      </p:sp>
      <p:sp>
        <p:nvSpPr>
          <p:cNvPr id="45" name="Shape 43"/>
          <p:cNvSpPr/>
          <p:nvPr/>
        </p:nvSpPr>
        <p:spPr>
          <a:xfrm>
            <a:off x="6464808" y="4901184"/>
            <a:ext cx="118872" cy="118872"/>
          </a:xfrm>
          <a:prstGeom prst="ellipse">
            <a:avLst/>
          </a:prstGeom>
          <a:solidFill>
            <a:srgbClr val="D4A23C"/>
          </a:solidFill>
          <a:ln w="12700">
            <a:solidFill>
              <a:srgbClr val="D4A23C"/>
            </a:solidFill>
            <a:prstDash val="solid"/>
          </a:ln>
        </p:spPr>
      </p:sp>
      <p:sp>
        <p:nvSpPr>
          <p:cNvPr id="46" name="Text 44"/>
          <p:cNvSpPr/>
          <p:nvPr/>
        </p:nvSpPr>
        <p:spPr>
          <a:xfrm>
            <a:off x="6675120" y="4800600"/>
            <a:ext cx="4709160" cy="457200"/>
          </a:xfrm>
          <a:prstGeom prst="rect">
            <a:avLst/>
          </a:prstGeom>
          <a:noFill/>
          <a:ln/>
        </p:spPr>
        <p:txBody>
          <a:bodyPr wrap="square" lIns="0" tIns="0" rIns="0" bIns="0" rtlCol="0" anchor="t"/>
          <a:lstStyle/>
          <a:p>
            <a:pPr marL="0" indent="0">
              <a:buNone/>
            </a:pPr>
            <a:r>
              <a:rPr lang="en-US" sz="1100" b="1" dirty="0">
                <a:solidFill>
                  <a:srgbClr val="0B1F4D"/>
                </a:solidFill>
                <a:latin typeface="Calibri" pitchFamily="34" charset="0"/>
                <a:ea typeface="Calibri" pitchFamily="34" charset="-122"/>
                <a:cs typeface="Calibri" pitchFamily="34" charset="-120"/>
              </a:rPr>
              <a:t>Low temperature for legal queries.</a:t>
            </a:r>
            <a:r>
              <a:rPr lang="en-US" sz="1100" dirty="0">
                <a:solidFill>
                  <a:srgbClr val="5B6B8C"/>
                </a:solidFill>
                <a:latin typeface="Calibri" pitchFamily="34" charset="0"/>
                <a:ea typeface="Calibri" pitchFamily="34" charset="-122"/>
                <a:cs typeface="Calibri" pitchFamily="34" charset="-120"/>
              </a:rPr>
              <a:t> Same question, same statute, same citation. Predictable and verifiable.</a:t>
            </a:r>
            <a:endParaRPr lang="en-US" sz="1100" dirty="0"/>
          </a:p>
        </p:txBody>
      </p:sp>
      <p:sp>
        <p:nvSpPr>
          <p:cNvPr id="47" name="Shape 45"/>
          <p:cNvSpPr/>
          <p:nvPr/>
        </p:nvSpPr>
        <p:spPr>
          <a:xfrm>
            <a:off x="6464808" y="5340096"/>
            <a:ext cx="118872" cy="118872"/>
          </a:xfrm>
          <a:prstGeom prst="ellipse">
            <a:avLst/>
          </a:prstGeom>
          <a:solidFill>
            <a:srgbClr val="D4A23C"/>
          </a:solidFill>
          <a:ln w="12700">
            <a:solidFill>
              <a:srgbClr val="D4A23C"/>
            </a:solidFill>
            <a:prstDash val="solid"/>
          </a:ln>
        </p:spPr>
      </p:sp>
      <p:sp>
        <p:nvSpPr>
          <p:cNvPr id="48" name="Text 46"/>
          <p:cNvSpPr/>
          <p:nvPr/>
        </p:nvSpPr>
        <p:spPr>
          <a:xfrm>
            <a:off x="6675120" y="5239512"/>
            <a:ext cx="4709160" cy="457200"/>
          </a:xfrm>
          <a:prstGeom prst="rect">
            <a:avLst/>
          </a:prstGeom>
          <a:noFill/>
          <a:ln/>
        </p:spPr>
        <p:txBody>
          <a:bodyPr wrap="square" lIns="0" tIns="0" rIns="0" bIns="0" rtlCol="0" anchor="t"/>
          <a:lstStyle/>
          <a:p>
            <a:pPr marL="0" indent="0">
              <a:buNone/>
            </a:pPr>
            <a:r>
              <a:rPr lang="en-US" sz="1100" b="1" dirty="0">
                <a:solidFill>
                  <a:srgbClr val="0B1F4D"/>
                </a:solidFill>
                <a:latin typeface="Calibri" pitchFamily="34" charset="0"/>
                <a:ea typeface="Calibri" pitchFamily="34" charset="-122"/>
                <a:cs typeface="Calibri" pitchFamily="34" charset="-120"/>
              </a:rPr>
              <a:t>Retrieval-grounded answers.</a:t>
            </a:r>
            <a:r>
              <a:rPr lang="en-US" sz="1100" dirty="0">
                <a:solidFill>
                  <a:srgbClr val="5B6B8C"/>
                </a:solidFill>
                <a:latin typeface="Calibri" pitchFamily="34" charset="0"/>
                <a:ea typeface="Calibri" pitchFamily="34" charset="-122"/>
                <a:cs typeface="Calibri" pitchFamily="34" charset="-120"/>
              </a:rPr>
              <a:t> Before generating, LEAi pulls the actual Philippine source documents and answers from them.</a:t>
            </a:r>
            <a:endParaRPr lang="en-US" sz="1100" dirty="0"/>
          </a:p>
        </p:txBody>
      </p:sp>
      <p:sp>
        <p:nvSpPr>
          <p:cNvPr id="49" name="Shape 47"/>
          <p:cNvSpPr/>
          <p:nvPr/>
        </p:nvSpPr>
        <p:spPr>
          <a:xfrm>
            <a:off x="6464808" y="5779008"/>
            <a:ext cx="118872" cy="118872"/>
          </a:xfrm>
          <a:prstGeom prst="ellipse">
            <a:avLst/>
          </a:prstGeom>
          <a:solidFill>
            <a:srgbClr val="D4A23C"/>
          </a:solidFill>
          <a:ln w="12700">
            <a:solidFill>
              <a:srgbClr val="D4A23C"/>
            </a:solidFill>
            <a:prstDash val="solid"/>
          </a:ln>
        </p:spPr>
      </p:sp>
      <p:sp>
        <p:nvSpPr>
          <p:cNvPr id="50" name="Text 48"/>
          <p:cNvSpPr/>
          <p:nvPr/>
        </p:nvSpPr>
        <p:spPr>
          <a:xfrm>
            <a:off x="6675120" y="5678424"/>
            <a:ext cx="4709160" cy="457200"/>
          </a:xfrm>
          <a:prstGeom prst="rect">
            <a:avLst/>
          </a:prstGeom>
          <a:noFill/>
          <a:ln/>
        </p:spPr>
        <p:txBody>
          <a:bodyPr wrap="square" lIns="0" tIns="0" rIns="0" bIns="0" rtlCol="0" anchor="t"/>
          <a:lstStyle/>
          <a:p>
            <a:pPr marL="0" indent="0">
              <a:buNone/>
            </a:pPr>
            <a:r>
              <a:rPr lang="en-US" sz="1100" b="1" dirty="0">
                <a:solidFill>
                  <a:srgbClr val="0B1F4D"/>
                </a:solidFill>
                <a:latin typeface="Calibri" pitchFamily="34" charset="0"/>
                <a:ea typeface="Calibri" pitchFamily="34" charset="-122"/>
                <a:cs typeface="Calibri" pitchFamily="34" charset="-120"/>
              </a:rPr>
              <a:t>Citations are the output.</a:t>
            </a:r>
            <a:r>
              <a:rPr lang="en-US" sz="1100" dirty="0">
                <a:solidFill>
                  <a:srgbClr val="5B6B8C"/>
                </a:solidFill>
                <a:latin typeface="Calibri" pitchFamily="34" charset="0"/>
                <a:ea typeface="Calibri" pitchFamily="34" charset="-122"/>
                <a:cs typeface="Calibri" pitchFamily="34" charset="-120"/>
              </a:rPr>
              <a:t> Section numbers, G.R. numbers, and NPC circular references are first-class outputs — not decoration.</a:t>
            </a:r>
            <a:endParaRPr lang="en-US" sz="1100" dirty="0"/>
          </a:p>
        </p:txBody>
      </p:sp>
      <p:sp>
        <p:nvSpPr>
          <p:cNvPr id="51" name="Text 49"/>
          <p:cNvSpPr/>
          <p:nvPr/>
        </p:nvSpPr>
        <p:spPr>
          <a:xfrm>
            <a:off x="548640" y="6236208"/>
            <a:ext cx="11064240" cy="274320"/>
          </a:xfrm>
          <a:prstGeom prst="rect">
            <a:avLst/>
          </a:prstGeom>
          <a:noFill/>
          <a:ln/>
        </p:spPr>
        <p:txBody>
          <a:bodyPr wrap="square" lIns="0" tIns="0" rIns="0" bIns="0" rtlCol="0" anchor="ctr"/>
          <a:lstStyle/>
          <a:p>
            <a:pPr marL="0" indent="0" algn="ctr">
              <a:buNone/>
            </a:pPr>
            <a:r>
              <a:rPr lang="en-US" sz="1300" dirty="0">
                <a:solidFill>
                  <a:srgbClr val="0B1F4D"/>
                </a:solidFill>
                <a:latin typeface="Calibri" pitchFamily="34" charset="0"/>
                <a:ea typeface="Calibri" pitchFamily="34" charset="-122"/>
                <a:cs typeface="Calibri" pitchFamily="34" charset="-120"/>
              </a:rPr>
              <a:t>Legal research is not a writing task. It is a </a:t>
            </a:r>
            <a:r>
              <a:rPr lang="en-US" sz="1300" b="1" i="1" dirty="0">
                <a:solidFill>
                  <a:srgbClr val="D4A23C"/>
                </a:solidFill>
                <a:latin typeface="Calibri" pitchFamily="34" charset="0"/>
                <a:ea typeface="Calibri" pitchFamily="34" charset="-122"/>
                <a:cs typeface="Calibri" pitchFamily="34" charset="-120"/>
              </a:rPr>
              <a:t>retrieval </a:t>
            </a:r>
            <a:r>
              <a:rPr lang="en-US" sz="1300" dirty="0">
                <a:solidFill>
                  <a:srgbClr val="0B1F4D"/>
                </a:solidFill>
                <a:latin typeface="Calibri" pitchFamily="34" charset="0"/>
                <a:ea typeface="Calibri" pitchFamily="34" charset="-122"/>
                <a:cs typeface="Calibri" pitchFamily="34" charset="-120"/>
              </a:rPr>
              <a:t>task. The right tool is built for the right job.</a:t>
            </a:r>
            <a:endParaRPr lang="en-US" sz="1300" dirty="0"/>
          </a:p>
        </p:txBody>
      </p:sp>
      <p:sp>
        <p:nvSpPr>
          <p:cNvPr id="52" name="Shape 50"/>
          <p:cNvSpPr/>
          <p:nvPr/>
        </p:nvSpPr>
        <p:spPr>
          <a:xfrm>
            <a:off x="548640" y="6446520"/>
            <a:ext cx="11064240" cy="0"/>
          </a:xfrm>
          <a:prstGeom prst="line">
            <a:avLst/>
          </a:prstGeom>
          <a:noFill/>
          <a:ln w="9525">
            <a:solidFill>
              <a:srgbClr val="D5DCEA"/>
            </a:solidFill>
            <a:prstDash val="solid"/>
          </a:ln>
        </p:spPr>
      </p:sp>
      <p:sp>
        <p:nvSpPr>
          <p:cNvPr id="53" name="Text 51"/>
          <p:cNvSpPr/>
          <p:nvPr/>
        </p:nvSpPr>
        <p:spPr>
          <a:xfrm>
            <a:off x="548640" y="6510528"/>
            <a:ext cx="4572000" cy="274320"/>
          </a:xfrm>
          <a:prstGeom prst="rect">
            <a:avLst/>
          </a:prstGeom>
          <a:noFill/>
          <a:ln/>
        </p:spPr>
        <p:txBody>
          <a:bodyPr wrap="square" lIns="0" tIns="0" rIns="0" bIns="0" rtlCol="0" anchor="ctr"/>
          <a:lstStyle/>
          <a:p>
            <a:pPr marL="0" indent="0">
              <a:buNone/>
            </a:pPr>
            <a:r>
              <a:rPr lang="en-US" sz="900" b="1" dirty="0">
                <a:solidFill>
                  <a:srgbClr val="5B6B8C"/>
                </a:solidFill>
                <a:latin typeface="Calibri" pitchFamily="34" charset="0"/>
                <a:ea typeface="Calibri" pitchFamily="34" charset="-122"/>
                <a:cs typeface="Calibri" pitchFamily="34" charset="-120"/>
              </a:rPr>
              <a:t>LEAi  |  MyLegalWhiz</a:t>
            </a:r>
            <a:endParaRPr lang="en-US" sz="900" dirty="0"/>
          </a:p>
        </p:txBody>
      </p:sp>
      <p:sp>
        <p:nvSpPr>
          <p:cNvPr id="54" name="Text 52"/>
          <p:cNvSpPr/>
          <p:nvPr/>
        </p:nvSpPr>
        <p:spPr>
          <a:xfrm>
            <a:off x="4114800" y="6510528"/>
            <a:ext cx="4572000" cy="274320"/>
          </a:xfrm>
          <a:prstGeom prst="rect">
            <a:avLst/>
          </a:prstGeom>
          <a:noFill/>
          <a:ln/>
        </p:spPr>
        <p:txBody>
          <a:bodyPr wrap="square" lIns="0" tIns="0" rIns="0" bIns="0" rtlCol="0" anchor="ctr"/>
          <a:lstStyle/>
          <a:p>
            <a:pPr marL="0" indent="0" algn="ctr">
              <a:buNone/>
            </a:pPr>
            <a:r>
              <a:rPr lang="en-US" sz="900" dirty="0">
                <a:solidFill>
                  <a:srgbClr val="5B6B8C"/>
                </a:solidFill>
                <a:latin typeface="Calibri" pitchFamily="34" charset="0"/>
                <a:ea typeface="Calibri" pitchFamily="34" charset="-122"/>
                <a:cs typeface="Calibri" pitchFamily="34" charset="-120"/>
              </a:rPr>
              <a:t>Why generic AI isn't enough</a:t>
            </a:r>
            <a:endParaRPr lang="en-US" sz="900" dirty="0"/>
          </a:p>
        </p:txBody>
      </p:sp>
      <p:sp>
        <p:nvSpPr>
          <p:cNvPr id="55" name="Text 53"/>
          <p:cNvSpPr/>
          <p:nvPr/>
        </p:nvSpPr>
        <p:spPr>
          <a:xfrm>
            <a:off x="10698480" y="6510528"/>
            <a:ext cx="914400" cy="274320"/>
          </a:xfrm>
          <a:prstGeom prst="rect">
            <a:avLst/>
          </a:prstGeom>
          <a:noFill/>
          <a:ln/>
        </p:spPr>
        <p:txBody>
          <a:bodyPr wrap="square" lIns="0" tIns="0" rIns="0" bIns="0" rtlCol="0" anchor="ctr"/>
          <a:lstStyle/>
          <a:p>
            <a:pPr marL="0" indent="0" algn="r">
              <a:buNone/>
            </a:pPr>
            <a:r>
              <a:rPr lang="en-US" sz="900" dirty="0">
                <a:solidFill>
                  <a:srgbClr val="5B6B8C"/>
                </a:solidFill>
                <a:latin typeface="Calibri" pitchFamily="34" charset="0"/>
                <a:ea typeface="Calibri" pitchFamily="34" charset="-122"/>
                <a:cs typeface="Calibri" pitchFamily="34" charset="-120"/>
              </a:rPr>
              <a:t>6 / 17</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548640" y="384048"/>
            <a:ext cx="9418320" cy="640080"/>
          </a:xfrm>
          <a:prstGeom prst="rect">
            <a:avLst/>
          </a:prstGeom>
          <a:noFill/>
          <a:ln/>
        </p:spPr>
        <p:txBody>
          <a:bodyPr wrap="square" rtlCol="0" anchor="ctr"/>
          <a:lstStyle/>
          <a:p>
            <a:pPr marL="0" indent="0" algn="l">
              <a:buNone/>
            </a:pPr>
            <a:r>
              <a:rPr lang="en-US" sz="2900" b="1" dirty="0">
                <a:solidFill>
                  <a:srgbClr val="1C2335"/>
                </a:solidFill>
                <a:latin typeface="Georgia" pitchFamily="34" charset="0"/>
                <a:ea typeface="Georgia" pitchFamily="34" charset="-122"/>
                <a:cs typeface="Georgia" pitchFamily="34" charset="-120"/>
              </a:rPr>
              <a:t>AI is already getting lawyers sanctioned</a:t>
            </a:r>
            <a:endParaRPr lang="en-US" sz="2900" dirty="0"/>
          </a:p>
        </p:txBody>
      </p:sp>
      <p:pic>
        <p:nvPicPr>
          <p:cNvPr id="5" name="Image 0" descr="leai_official.png"/>
          <p:cNvPicPr>
            <a:picLocks noChangeAspect="1"/>
          </p:cNvPicPr>
          <p:nvPr/>
        </p:nvPicPr>
        <p:blipFill>
          <a:blip r:embed="rId3"/>
          <a:stretch>
            <a:fillRect/>
          </a:stretch>
        </p:blipFill>
        <p:spPr>
          <a:xfrm>
            <a:off x="10271455" y="384048"/>
            <a:ext cx="1417320" cy="321967"/>
          </a:xfrm>
          <a:prstGeom prst="rect">
            <a:avLst/>
          </a:prstGeom>
        </p:spPr>
      </p:pic>
      <p:sp>
        <p:nvSpPr>
          <p:cNvPr id="6" name="Text 3"/>
          <p:cNvSpPr/>
          <p:nvPr/>
        </p:nvSpPr>
        <p:spPr>
          <a:xfrm>
            <a:off x="566928" y="1024128"/>
            <a:ext cx="11064240" cy="411480"/>
          </a:xfrm>
          <a:prstGeom prst="rect">
            <a:avLst/>
          </a:prstGeom>
          <a:noFill/>
          <a:ln/>
        </p:spPr>
        <p:txBody>
          <a:bodyPr wrap="square" rtlCol="0" anchor="ctr"/>
          <a:lstStyle/>
          <a:p>
            <a:pPr marL="0" indent="0" algn="l">
              <a:buNone/>
            </a:pPr>
            <a:r>
              <a:rPr lang="en-US" sz="1400" dirty="0">
                <a:solidFill>
                  <a:srgbClr val="6B7585"/>
                </a:solidFill>
                <a:latin typeface="Arial" pitchFamily="34" charset="0"/>
                <a:ea typeface="Arial" pitchFamily="34" charset="-122"/>
                <a:cs typeface="Arial" pitchFamily="34" charset="-120"/>
              </a:rPr>
              <a:t>AI is in the courtroom — the question isn't whether it's used, but whether it can be trusted.</a:t>
            </a:r>
            <a:endParaRPr lang="en-US" sz="1400" dirty="0"/>
          </a:p>
        </p:txBody>
      </p:sp>
      <p:sp>
        <p:nvSpPr>
          <p:cNvPr id="7" name="Shape 4"/>
          <p:cNvSpPr/>
          <p:nvPr/>
        </p:nvSpPr>
        <p:spPr>
          <a:xfrm>
            <a:off x="548640" y="1737360"/>
            <a:ext cx="2697480" cy="3200400"/>
          </a:xfrm>
          <a:prstGeom prst="roundRect">
            <a:avLst>
              <a:gd name="adj" fmla="val 3390"/>
            </a:avLst>
          </a:prstGeom>
          <a:solidFill>
            <a:srgbClr val="EFF4FC"/>
          </a:solidFill>
          <a:ln/>
          <a:effectLst>
            <a:outerShdw blurRad="88900" dist="25400" dir="2700000" algn="bl" rotWithShape="0">
              <a:srgbClr val="000000">
                <a:alpha val="10000"/>
              </a:srgbClr>
            </a:outerShdw>
          </a:effectLst>
        </p:spPr>
      </p:sp>
      <p:sp>
        <p:nvSpPr>
          <p:cNvPr id="8" name="Text 5"/>
          <p:cNvSpPr/>
          <p:nvPr/>
        </p:nvSpPr>
        <p:spPr>
          <a:xfrm>
            <a:off x="640080" y="2194560"/>
            <a:ext cx="2514600" cy="914400"/>
          </a:xfrm>
          <a:prstGeom prst="rect">
            <a:avLst/>
          </a:prstGeom>
          <a:noFill/>
          <a:ln/>
        </p:spPr>
        <p:txBody>
          <a:bodyPr wrap="square" rtlCol="0" anchor="ctr"/>
          <a:lstStyle/>
          <a:p>
            <a:pPr marL="0" indent="0" algn="ctr">
              <a:buNone/>
            </a:pPr>
            <a:r>
              <a:rPr lang="en-US" sz="3300" b="1" dirty="0">
                <a:solidFill>
                  <a:srgbClr val="C0392B"/>
                </a:solidFill>
                <a:latin typeface="Georgia" pitchFamily="34" charset="0"/>
                <a:ea typeface="Georgia" pitchFamily="34" charset="-122"/>
                <a:cs typeface="Georgia" pitchFamily="34" charset="-120"/>
              </a:rPr>
              <a:t>1,400+</a:t>
            </a:r>
            <a:endParaRPr lang="en-US" sz="3300" dirty="0"/>
          </a:p>
        </p:txBody>
      </p:sp>
      <p:sp>
        <p:nvSpPr>
          <p:cNvPr id="9" name="Shape 6"/>
          <p:cNvSpPr/>
          <p:nvPr/>
        </p:nvSpPr>
        <p:spPr>
          <a:xfrm>
            <a:off x="1325880" y="3291840"/>
            <a:ext cx="1143000" cy="0"/>
          </a:xfrm>
          <a:prstGeom prst="line">
            <a:avLst/>
          </a:prstGeom>
          <a:noFill/>
          <a:ln w="12700">
            <a:solidFill>
              <a:srgbClr val="D5E2F2"/>
            </a:solidFill>
            <a:prstDash val="solid"/>
          </a:ln>
        </p:spPr>
      </p:sp>
      <p:sp>
        <p:nvSpPr>
          <p:cNvPr id="10" name="Text 7"/>
          <p:cNvSpPr/>
          <p:nvPr/>
        </p:nvSpPr>
        <p:spPr>
          <a:xfrm>
            <a:off x="749808" y="3474720"/>
            <a:ext cx="2295144" cy="1371600"/>
          </a:xfrm>
          <a:prstGeom prst="rect">
            <a:avLst/>
          </a:prstGeom>
          <a:noFill/>
          <a:ln/>
        </p:spPr>
        <p:txBody>
          <a:bodyPr wrap="square" rtlCol="0" anchor="t"/>
          <a:lstStyle/>
          <a:p>
            <a:pPr marL="0" indent="0" algn="ctr">
              <a:lnSpc>
                <a:spcPct val="105000"/>
              </a:lnSpc>
              <a:buNone/>
            </a:pPr>
            <a:r>
              <a:rPr lang="en-US" sz="1250" dirty="0">
                <a:solidFill>
                  <a:srgbClr val="1C2335"/>
                </a:solidFill>
                <a:latin typeface="Arial" pitchFamily="34" charset="0"/>
                <a:ea typeface="Arial" pitchFamily="34" charset="-122"/>
                <a:cs typeface="Arial" pitchFamily="34" charset="-120"/>
              </a:rPr>
              <a:t>Court filings worldwide caught with AI-fabricated citations — climbing ~5–6 new cases every day.</a:t>
            </a:r>
            <a:endParaRPr lang="en-US" sz="1250" dirty="0"/>
          </a:p>
        </p:txBody>
      </p:sp>
      <p:sp>
        <p:nvSpPr>
          <p:cNvPr id="11" name="Shape 8"/>
          <p:cNvSpPr/>
          <p:nvPr/>
        </p:nvSpPr>
        <p:spPr>
          <a:xfrm>
            <a:off x="3410712" y="1737360"/>
            <a:ext cx="2697480" cy="3200400"/>
          </a:xfrm>
          <a:prstGeom prst="roundRect">
            <a:avLst>
              <a:gd name="adj" fmla="val 3390"/>
            </a:avLst>
          </a:prstGeom>
          <a:solidFill>
            <a:srgbClr val="EFF4FC"/>
          </a:solidFill>
          <a:ln/>
          <a:effectLst>
            <a:outerShdw blurRad="88900" dist="25400" dir="2700000" algn="bl" rotWithShape="0">
              <a:srgbClr val="000000">
                <a:alpha val="10000"/>
              </a:srgbClr>
            </a:outerShdw>
          </a:effectLst>
        </p:spPr>
      </p:sp>
      <p:sp>
        <p:nvSpPr>
          <p:cNvPr id="12" name="Text 9"/>
          <p:cNvSpPr/>
          <p:nvPr/>
        </p:nvSpPr>
        <p:spPr>
          <a:xfrm>
            <a:off x="3502152" y="2194560"/>
            <a:ext cx="2514600" cy="914400"/>
          </a:xfrm>
          <a:prstGeom prst="rect">
            <a:avLst/>
          </a:prstGeom>
          <a:noFill/>
          <a:ln/>
        </p:spPr>
        <p:txBody>
          <a:bodyPr wrap="square" rtlCol="0" anchor="ctr"/>
          <a:lstStyle/>
          <a:p>
            <a:pPr marL="0" indent="0" algn="ctr">
              <a:buNone/>
            </a:pPr>
            <a:r>
              <a:rPr lang="en-US" sz="3300" b="1" dirty="0">
                <a:solidFill>
                  <a:srgbClr val="C2A660"/>
                </a:solidFill>
                <a:latin typeface="Georgia" pitchFamily="34" charset="0"/>
                <a:ea typeface="Georgia" pitchFamily="34" charset="-122"/>
                <a:cs typeface="Georgia" pitchFamily="34" charset="-120"/>
              </a:rPr>
              <a:t>17–33%</a:t>
            </a:r>
            <a:endParaRPr lang="en-US" sz="3300" dirty="0"/>
          </a:p>
        </p:txBody>
      </p:sp>
      <p:sp>
        <p:nvSpPr>
          <p:cNvPr id="13" name="Shape 10"/>
          <p:cNvSpPr/>
          <p:nvPr/>
        </p:nvSpPr>
        <p:spPr>
          <a:xfrm>
            <a:off x="4187952" y="3291840"/>
            <a:ext cx="1143000" cy="0"/>
          </a:xfrm>
          <a:prstGeom prst="line">
            <a:avLst/>
          </a:prstGeom>
          <a:noFill/>
          <a:ln w="12700">
            <a:solidFill>
              <a:srgbClr val="D5E2F2"/>
            </a:solidFill>
            <a:prstDash val="solid"/>
          </a:ln>
        </p:spPr>
      </p:sp>
      <p:sp>
        <p:nvSpPr>
          <p:cNvPr id="14" name="Text 11"/>
          <p:cNvSpPr/>
          <p:nvPr/>
        </p:nvSpPr>
        <p:spPr>
          <a:xfrm>
            <a:off x="3611880" y="3474720"/>
            <a:ext cx="2295144" cy="1371600"/>
          </a:xfrm>
          <a:prstGeom prst="rect">
            <a:avLst/>
          </a:prstGeom>
          <a:noFill/>
          <a:ln/>
        </p:spPr>
        <p:txBody>
          <a:bodyPr wrap="square" rtlCol="0" anchor="t"/>
          <a:lstStyle/>
          <a:p>
            <a:pPr marL="0" indent="0" algn="ctr">
              <a:lnSpc>
                <a:spcPct val="105000"/>
              </a:lnSpc>
              <a:buNone/>
            </a:pPr>
            <a:r>
              <a:rPr lang="en-US" sz="1250" dirty="0">
                <a:solidFill>
                  <a:srgbClr val="1C2335"/>
                </a:solidFill>
                <a:latin typeface="Arial" pitchFamily="34" charset="0"/>
                <a:ea typeface="Arial" pitchFamily="34" charset="-122"/>
                <a:cs typeface="Arial" pitchFamily="34" charset="-120"/>
              </a:rPr>
              <a:t>Hallucination rate of the leading RAG legal-research tools (Lexis+, Westlaw) in Stanford testing.</a:t>
            </a:r>
            <a:endParaRPr lang="en-US" sz="1250" dirty="0"/>
          </a:p>
        </p:txBody>
      </p:sp>
      <p:sp>
        <p:nvSpPr>
          <p:cNvPr id="15" name="Shape 12"/>
          <p:cNvSpPr/>
          <p:nvPr/>
        </p:nvSpPr>
        <p:spPr>
          <a:xfrm>
            <a:off x="6272784" y="1737360"/>
            <a:ext cx="2697480" cy="3200400"/>
          </a:xfrm>
          <a:prstGeom prst="roundRect">
            <a:avLst>
              <a:gd name="adj" fmla="val 3390"/>
            </a:avLst>
          </a:prstGeom>
          <a:solidFill>
            <a:srgbClr val="EFF4FC"/>
          </a:solidFill>
          <a:ln/>
          <a:effectLst>
            <a:outerShdw blurRad="88900" dist="25400" dir="2700000" algn="bl" rotWithShape="0">
              <a:srgbClr val="000000">
                <a:alpha val="10000"/>
              </a:srgbClr>
            </a:outerShdw>
          </a:effectLst>
        </p:spPr>
      </p:sp>
      <p:sp>
        <p:nvSpPr>
          <p:cNvPr id="16" name="Text 13"/>
          <p:cNvSpPr/>
          <p:nvPr/>
        </p:nvSpPr>
        <p:spPr>
          <a:xfrm>
            <a:off x="6364224" y="2194560"/>
            <a:ext cx="2514600" cy="914400"/>
          </a:xfrm>
          <a:prstGeom prst="rect">
            <a:avLst/>
          </a:prstGeom>
          <a:noFill/>
          <a:ln/>
        </p:spPr>
        <p:txBody>
          <a:bodyPr wrap="square" rtlCol="0" anchor="ctr"/>
          <a:lstStyle/>
          <a:p>
            <a:pPr marL="0" indent="0" algn="ctr">
              <a:buNone/>
            </a:pPr>
            <a:r>
              <a:rPr lang="en-US" sz="3300" b="1" dirty="0">
                <a:solidFill>
                  <a:srgbClr val="239ED8"/>
                </a:solidFill>
                <a:latin typeface="Georgia" pitchFamily="34" charset="0"/>
                <a:ea typeface="Georgia" pitchFamily="34" charset="-122"/>
                <a:cs typeface="Georgia" pitchFamily="34" charset="-120"/>
              </a:rPr>
              <a:t>43%</a:t>
            </a:r>
            <a:endParaRPr lang="en-US" sz="3300" dirty="0"/>
          </a:p>
        </p:txBody>
      </p:sp>
      <p:sp>
        <p:nvSpPr>
          <p:cNvPr id="17" name="Shape 14"/>
          <p:cNvSpPr/>
          <p:nvPr/>
        </p:nvSpPr>
        <p:spPr>
          <a:xfrm>
            <a:off x="7050024" y="3291840"/>
            <a:ext cx="1143000" cy="0"/>
          </a:xfrm>
          <a:prstGeom prst="line">
            <a:avLst/>
          </a:prstGeom>
          <a:noFill/>
          <a:ln w="12700">
            <a:solidFill>
              <a:srgbClr val="D5E2F2"/>
            </a:solidFill>
            <a:prstDash val="solid"/>
          </a:ln>
        </p:spPr>
      </p:sp>
      <p:sp>
        <p:nvSpPr>
          <p:cNvPr id="18" name="Text 15"/>
          <p:cNvSpPr/>
          <p:nvPr/>
        </p:nvSpPr>
        <p:spPr>
          <a:xfrm>
            <a:off x="6473952" y="3474720"/>
            <a:ext cx="2295144" cy="1371600"/>
          </a:xfrm>
          <a:prstGeom prst="rect">
            <a:avLst/>
          </a:prstGeom>
          <a:noFill/>
          <a:ln/>
        </p:spPr>
        <p:txBody>
          <a:bodyPr wrap="square" rtlCol="0" anchor="t"/>
          <a:lstStyle/>
          <a:p>
            <a:pPr marL="0" indent="0" algn="ctr">
              <a:lnSpc>
                <a:spcPct val="105000"/>
              </a:lnSpc>
              <a:buNone/>
            </a:pPr>
            <a:r>
              <a:rPr lang="en-US" sz="1250" dirty="0">
                <a:solidFill>
                  <a:srgbClr val="1C2335"/>
                </a:solidFill>
                <a:latin typeface="Arial" pitchFamily="34" charset="0"/>
                <a:ea typeface="Arial" pitchFamily="34" charset="-122"/>
                <a:cs typeface="Arial" pitchFamily="34" charset="-120"/>
              </a:rPr>
              <a:t>Hallucination rate of a general chatbot (GPT-4) on the same legal queries — RAG helps, but isn't enough.</a:t>
            </a:r>
            <a:endParaRPr lang="en-US" sz="1250" dirty="0"/>
          </a:p>
        </p:txBody>
      </p:sp>
      <p:sp>
        <p:nvSpPr>
          <p:cNvPr id="19" name="Shape 16"/>
          <p:cNvSpPr/>
          <p:nvPr/>
        </p:nvSpPr>
        <p:spPr>
          <a:xfrm>
            <a:off x="9134856" y="1737360"/>
            <a:ext cx="2697480" cy="3200400"/>
          </a:xfrm>
          <a:prstGeom prst="roundRect">
            <a:avLst>
              <a:gd name="adj" fmla="val 3390"/>
            </a:avLst>
          </a:prstGeom>
          <a:solidFill>
            <a:srgbClr val="EFF4FC"/>
          </a:solidFill>
          <a:ln/>
          <a:effectLst>
            <a:outerShdw blurRad="88900" dist="25400" dir="2700000" algn="bl" rotWithShape="0">
              <a:srgbClr val="000000">
                <a:alpha val="10000"/>
              </a:srgbClr>
            </a:outerShdw>
          </a:effectLst>
        </p:spPr>
      </p:sp>
      <p:sp>
        <p:nvSpPr>
          <p:cNvPr id="20" name="Text 17"/>
          <p:cNvSpPr/>
          <p:nvPr/>
        </p:nvSpPr>
        <p:spPr>
          <a:xfrm>
            <a:off x="9226296" y="2194560"/>
            <a:ext cx="2514600" cy="914400"/>
          </a:xfrm>
          <a:prstGeom prst="rect">
            <a:avLst/>
          </a:prstGeom>
          <a:noFill/>
          <a:ln/>
        </p:spPr>
        <p:txBody>
          <a:bodyPr wrap="square" rtlCol="0" anchor="ctr"/>
          <a:lstStyle/>
          <a:p>
            <a:pPr marL="0" indent="0" algn="ctr">
              <a:buNone/>
            </a:pPr>
            <a:r>
              <a:rPr lang="en-US" sz="3300" b="1" dirty="0">
                <a:solidFill>
                  <a:srgbClr val="1C2335"/>
                </a:solidFill>
                <a:latin typeface="Georgia" pitchFamily="34" charset="0"/>
                <a:ea typeface="Georgia" pitchFamily="34" charset="-122"/>
                <a:cs typeface="Georgia" pitchFamily="34" charset="-120"/>
              </a:rPr>
              <a:t>$109,700</a:t>
            </a:r>
            <a:endParaRPr lang="en-US" sz="3300" dirty="0"/>
          </a:p>
        </p:txBody>
      </p:sp>
      <p:sp>
        <p:nvSpPr>
          <p:cNvPr id="21" name="Shape 18"/>
          <p:cNvSpPr/>
          <p:nvPr/>
        </p:nvSpPr>
        <p:spPr>
          <a:xfrm>
            <a:off x="9912096" y="3291840"/>
            <a:ext cx="1143000" cy="0"/>
          </a:xfrm>
          <a:prstGeom prst="line">
            <a:avLst/>
          </a:prstGeom>
          <a:noFill/>
          <a:ln w="12700">
            <a:solidFill>
              <a:srgbClr val="D5E2F2"/>
            </a:solidFill>
            <a:prstDash val="solid"/>
          </a:ln>
        </p:spPr>
      </p:sp>
      <p:sp>
        <p:nvSpPr>
          <p:cNvPr id="22" name="Text 19"/>
          <p:cNvSpPr/>
          <p:nvPr/>
        </p:nvSpPr>
        <p:spPr>
          <a:xfrm>
            <a:off x="9336024" y="3474720"/>
            <a:ext cx="2295144" cy="1371600"/>
          </a:xfrm>
          <a:prstGeom prst="rect">
            <a:avLst/>
          </a:prstGeom>
          <a:noFill/>
          <a:ln/>
        </p:spPr>
        <p:txBody>
          <a:bodyPr wrap="square" rtlCol="0" anchor="t"/>
          <a:lstStyle/>
          <a:p>
            <a:pPr marL="0" indent="0" algn="ctr">
              <a:lnSpc>
                <a:spcPct val="105000"/>
              </a:lnSpc>
              <a:buNone/>
            </a:pPr>
            <a:r>
              <a:rPr lang="en-US" sz="1250" dirty="0">
                <a:solidFill>
                  <a:srgbClr val="1C2335"/>
                </a:solidFill>
                <a:latin typeface="Arial" pitchFamily="34" charset="0"/>
                <a:ea typeface="Arial" pitchFamily="34" charset="-122"/>
                <a:cs typeface="Arial" pitchFamily="34" charset="-120"/>
              </a:rPr>
              <a:t>Largest single sanction to date (2026) for filing AI-generated fake legal authority.</a:t>
            </a:r>
            <a:endParaRPr lang="en-US" sz="1250" dirty="0"/>
          </a:p>
        </p:txBody>
      </p:sp>
      <p:sp>
        <p:nvSpPr>
          <p:cNvPr id="23" name="Shape 20"/>
          <p:cNvSpPr/>
          <p:nvPr/>
        </p:nvSpPr>
        <p:spPr>
          <a:xfrm>
            <a:off x="548640" y="5230368"/>
            <a:ext cx="11091672" cy="841248"/>
          </a:xfrm>
          <a:prstGeom prst="roundRect">
            <a:avLst>
              <a:gd name="adj" fmla="val 8696"/>
            </a:avLst>
          </a:prstGeom>
          <a:solidFill>
            <a:srgbClr val="1C2335"/>
          </a:solidFill>
          <a:ln/>
        </p:spPr>
      </p:sp>
      <p:pic>
        <p:nvPicPr>
          <p:cNvPr id="24" name="Image 1" descr="ic_alert_r.png"/>
          <p:cNvPicPr>
            <a:picLocks noChangeAspect="1"/>
          </p:cNvPicPr>
          <p:nvPr/>
        </p:nvPicPr>
        <p:blipFill>
          <a:blip r:embed="rId4"/>
          <a:stretch>
            <a:fillRect/>
          </a:stretch>
        </p:blipFill>
        <p:spPr>
          <a:xfrm>
            <a:off x="822960" y="5458968"/>
            <a:ext cx="384048" cy="384048"/>
          </a:xfrm>
          <a:prstGeom prst="rect">
            <a:avLst/>
          </a:prstGeom>
        </p:spPr>
      </p:pic>
      <p:sp>
        <p:nvSpPr>
          <p:cNvPr id="25" name="Text 21"/>
          <p:cNvSpPr/>
          <p:nvPr/>
        </p:nvSpPr>
        <p:spPr>
          <a:xfrm>
            <a:off x="1371600" y="5303520"/>
            <a:ext cx="10058400" cy="694944"/>
          </a:xfrm>
          <a:prstGeom prst="rect">
            <a:avLst/>
          </a:prstGeom>
          <a:noFill/>
          <a:ln/>
        </p:spPr>
        <p:txBody>
          <a:bodyPr wrap="square" rtlCol="0" anchor="ctr"/>
          <a:lstStyle/>
          <a:p>
            <a:pPr marL="0" indent="0">
              <a:buNone/>
            </a:pPr>
            <a:r>
              <a:rPr lang="en-US" sz="1450" b="1" dirty="0">
                <a:solidFill>
                  <a:srgbClr val="FFFFFF"/>
                </a:solidFill>
                <a:latin typeface="Arial" pitchFamily="34" charset="0"/>
                <a:ea typeface="Arial" pitchFamily="34" charset="-122"/>
                <a:cs typeface="Arial" pitchFamily="34" charset="-120"/>
              </a:rPr>
              <a:t>RAG reduced hallucinations. It did not eliminate them. </a:t>
            </a:r>
            <a:r>
              <a:rPr lang="en-US" sz="1450" dirty="0">
                <a:solidFill>
                  <a:srgbClr val="BFE0F2"/>
                </a:solidFill>
                <a:latin typeface="Arial" pitchFamily="34" charset="0"/>
                <a:ea typeface="Arial" pitchFamily="34" charset="-122"/>
                <a:cs typeface="Arial" pitchFamily="34" charset="-120"/>
              </a:rPr>
              <a:t>The gap between “mostly right” and “verified” is where legal careers end.</a:t>
            </a:r>
            <a:endParaRPr lang="en-US" sz="1450" dirty="0"/>
          </a:p>
        </p:txBody>
      </p:sp>
      <p:sp>
        <p:nvSpPr>
          <p:cNvPr id="26" name="Text 22"/>
          <p:cNvSpPr/>
          <p:nvPr/>
        </p:nvSpPr>
        <p:spPr>
          <a:xfrm>
            <a:off x="548640" y="1389888"/>
            <a:ext cx="10972800" cy="274320"/>
          </a:xfrm>
          <a:prstGeom prst="rect">
            <a:avLst/>
          </a:prstGeom>
          <a:noFill/>
          <a:ln/>
        </p:spPr>
        <p:txBody>
          <a:bodyPr wrap="square" rtlCol="0" anchor="ctr"/>
          <a:lstStyle/>
          <a:p>
            <a:pPr marL="0" indent="0">
              <a:buNone/>
            </a:pPr>
            <a:r>
              <a:rPr lang="en-US" sz="900" i="1" dirty="0">
                <a:solidFill>
                  <a:srgbClr val="6B7585"/>
                </a:solidFill>
                <a:latin typeface="Arial" pitchFamily="34" charset="0"/>
                <a:ea typeface="Arial" pitchFamily="34" charset="-122"/>
                <a:cs typeface="Arial" pitchFamily="34" charset="-120"/>
              </a:rPr>
              <a:t>Sources: Stanford RegLab/HAI, “Hallucination-Free?” (J. Empirical Legal Studies, 2025); D. Charlotin AI Hallucination Cases Database (2026).</a:t>
            </a:r>
            <a:endParaRPr lang="en-US" sz="900" dirty="0"/>
          </a:p>
        </p:txBody>
      </p:sp>
      <p:pic>
        <p:nvPicPr>
          <p:cNvPr id="27" name="Image 2" descr="leai_official.png"/>
          <p:cNvPicPr>
            <a:picLocks noChangeAspect="1"/>
          </p:cNvPicPr>
          <p:nvPr/>
        </p:nvPicPr>
        <p:blipFill>
          <a:blip r:embed="rId3"/>
          <a:stretch>
            <a:fillRect/>
          </a:stretch>
        </p:blipFill>
        <p:spPr>
          <a:xfrm>
            <a:off x="457200" y="6400800"/>
            <a:ext cx="1207574" cy="274320"/>
          </a:xfrm>
          <a:prstGeom prst="rect">
            <a:avLst/>
          </a:prstGeom>
        </p:spPr>
      </p:pic>
      <p:sp>
        <p:nvSpPr>
          <p:cNvPr id="28" name="Text 23"/>
          <p:cNvSpPr/>
          <p:nvPr/>
        </p:nvSpPr>
        <p:spPr>
          <a:xfrm>
            <a:off x="4572000" y="6455664"/>
            <a:ext cx="3108960" cy="274320"/>
          </a:xfrm>
          <a:prstGeom prst="rect">
            <a:avLst/>
          </a:prstGeom>
          <a:noFill/>
          <a:ln/>
        </p:spPr>
        <p:txBody>
          <a:bodyPr wrap="square" rtlCol="0" anchor="ctr"/>
          <a:lstStyle/>
          <a:p>
            <a:pPr marL="0" indent="0" algn="ctr">
              <a:buNone/>
            </a:pPr>
            <a:r>
              <a:rPr lang="en-US" sz="800" dirty="0">
                <a:solidFill>
                  <a:srgbClr val="6B7585"/>
                </a:solidFill>
                <a:latin typeface="Arial" pitchFamily="34" charset="0"/>
                <a:ea typeface="Arial" pitchFamily="34" charset="-122"/>
                <a:cs typeface="Arial" pitchFamily="34" charset="-120"/>
              </a:rPr>
              <a:t>Legal information, not legal advice</a:t>
            </a:r>
            <a:endParaRPr lang="en-US" sz="800" dirty="0"/>
          </a:p>
        </p:txBody>
      </p:sp>
      <p:sp>
        <p:nvSpPr>
          <p:cNvPr id="29" name="Text 24"/>
          <p:cNvSpPr/>
          <p:nvPr/>
        </p:nvSpPr>
        <p:spPr>
          <a:xfrm>
            <a:off x="10058400" y="6455664"/>
            <a:ext cx="1673352" cy="274320"/>
          </a:xfrm>
          <a:prstGeom prst="rect">
            <a:avLst/>
          </a:prstGeom>
          <a:noFill/>
          <a:ln/>
        </p:spPr>
        <p:txBody>
          <a:bodyPr wrap="square" rtlCol="0" anchor="ctr"/>
          <a:lstStyle/>
          <a:p>
            <a:pPr marL="0" indent="0" algn="r">
              <a:buNone/>
            </a:pPr>
            <a:r>
              <a:rPr lang="en-US" sz="800" dirty="0">
                <a:solidFill>
                  <a:srgbClr val="6B7585"/>
                </a:solidFill>
                <a:latin typeface="Arial" pitchFamily="34" charset="0"/>
                <a:ea typeface="Arial" pitchFamily="34" charset="-122"/>
                <a:cs typeface="Arial" pitchFamily="34" charset="-120"/>
              </a:rPr>
              <a:t>Confidential  ·  2</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 1"/>
          <p:cNvSpPr txBox="1"/>
          <p:nvPr/>
        </p:nvSpPr>
        <p:spPr>
          <a:xfrm>
            <a:off x="853440" y="434265"/>
            <a:ext cx="10485121" cy="5335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2600" b="1">
                <a:solidFill>
                  <a:srgbClr val="1B4965"/>
                </a:solidFill>
                <a:latin typeface="Arial"/>
                <a:ea typeface="Arial"/>
                <a:cs typeface="Arial"/>
                <a:sym typeface="Arial"/>
              </a:defRPr>
            </a:lvl1pPr>
          </a:lstStyle>
          <a:p>
            <a:r>
              <a:rPr sz="3467"/>
              <a:t>The Case That Changed Everything</a:t>
            </a:r>
          </a:p>
        </p:txBody>
      </p:sp>
      <p:sp>
        <p:nvSpPr>
          <p:cNvPr id="89" name="Shape 2"/>
          <p:cNvSpPr/>
          <p:nvPr/>
        </p:nvSpPr>
        <p:spPr>
          <a:xfrm>
            <a:off x="853440" y="1341118"/>
            <a:ext cx="10485121" cy="4998727"/>
          </a:xfrm>
          <a:prstGeom prst="rect">
            <a:avLst/>
          </a:prstGeom>
          <a:solidFill>
            <a:srgbClr val="F0F4F8"/>
          </a:solidFill>
          <a:ln w="12700">
            <a:miter lim="400000"/>
          </a:ln>
          <a:effectLst>
            <a:outerShdw blurRad="50800" dist="25400" dir="8100000" rotWithShape="0">
              <a:srgbClr val="000000">
                <a:alpha val="10000"/>
              </a:srgbClr>
            </a:outerShdw>
          </a:effectLst>
        </p:spPr>
        <p:txBody>
          <a:bodyPr lIns="60957" tIns="60957" rIns="60957" bIns="60957"/>
          <a:lstStyle/>
          <a:p>
            <a:pPr>
              <a:defRPr>
                <a:latin typeface="+mn-lt"/>
                <a:ea typeface="+mn-ea"/>
                <a:cs typeface="+mn-cs"/>
                <a:sym typeface="Calibri"/>
              </a:defRPr>
            </a:pPr>
            <a:endParaRPr sz="2400"/>
          </a:p>
        </p:txBody>
      </p:sp>
      <p:sp>
        <p:nvSpPr>
          <p:cNvPr id="90" name="Text 3"/>
          <p:cNvSpPr txBox="1"/>
          <p:nvPr/>
        </p:nvSpPr>
        <p:spPr>
          <a:xfrm>
            <a:off x="1219200" y="1604021"/>
            <a:ext cx="9753600" cy="2666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300" i="1">
                <a:solidFill>
                  <a:srgbClr val="718096"/>
                </a:solidFill>
                <a:latin typeface="+mn-lt"/>
                <a:ea typeface="+mn-ea"/>
                <a:cs typeface="+mn-cs"/>
                <a:sym typeface="Calibri"/>
              </a:defRPr>
            </a:lvl1pPr>
          </a:lstStyle>
          <a:p>
            <a:r>
              <a:rPr sz="1733"/>
              <a:t>Mata v. Avianca, Inc. (2023) — U.S. District Court, Southern District of New York</a:t>
            </a:r>
          </a:p>
        </p:txBody>
      </p:sp>
      <p:sp>
        <p:nvSpPr>
          <p:cNvPr id="91" name="Shape 4"/>
          <p:cNvSpPr/>
          <p:nvPr/>
        </p:nvSpPr>
        <p:spPr>
          <a:xfrm>
            <a:off x="1341118" y="2255518"/>
            <a:ext cx="487687" cy="487687"/>
          </a:xfrm>
          <a:prstGeom prst="ellipse">
            <a:avLst/>
          </a:prstGeom>
          <a:solidFill>
            <a:srgbClr val="1B4965"/>
          </a:solidFill>
          <a:ln w="12700">
            <a:miter lim="400000"/>
          </a:ln>
        </p:spPr>
        <p:txBody>
          <a:bodyPr lIns="60957" tIns="60957" rIns="60957" bIns="60957"/>
          <a:lstStyle/>
          <a:p>
            <a:pPr>
              <a:defRPr>
                <a:latin typeface="+mn-lt"/>
                <a:ea typeface="+mn-ea"/>
                <a:cs typeface="+mn-cs"/>
                <a:sym typeface="Calibri"/>
              </a:defRPr>
            </a:pPr>
            <a:endParaRPr sz="2400"/>
          </a:p>
        </p:txBody>
      </p:sp>
      <p:sp>
        <p:nvSpPr>
          <p:cNvPr id="92" name="Text 5"/>
          <p:cNvSpPr txBox="1"/>
          <p:nvPr/>
        </p:nvSpPr>
        <p:spPr>
          <a:xfrm>
            <a:off x="1341118" y="2366019"/>
            <a:ext cx="487684" cy="2666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defRPr sz="1300" b="1">
                <a:solidFill>
                  <a:srgbClr val="FFFFFF"/>
                </a:solidFill>
                <a:latin typeface="+mn-lt"/>
                <a:ea typeface="+mn-ea"/>
                <a:cs typeface="+mn-cs"/>
                <a:sym typeface="Calibri"/>
              </a:defRPr>
            </a:lvl1pPr>
          </a:lstStyle>
          <a:p>
            <a:r>
              <a:rPr sz="1733"/>
              <a:t>1</a:t>
            </a:r>
          </a:p>
        </p:txBody>
      </p:sp>
      <p:sp>
        <p:nvSpPr>
          <p:cNvPr id="93" name="Shape 6"/>
          <p:cNvSpPr/>
          <p:nvPr/>
        </p:nvSpPr>
        <p:spPr>
          <a:xfrm>
            <a:off x="1584959" y="2779775"/>
            <a:ext cx="3" cy="390148"/>
          </a:xfrm>
          <a:prstGeom prst="line">
            <a:avLst/>
          </a:prstGeom>
          <a:ln w="19050">
            <a:solidFill>
              <a:srgbClr val="CBD5E0"/>
            </a:solidFill>
          </a:ln>
        </p:spPr>
        <p:txBody>
          <a:bodyPr lIns="60957" tIns="60957" rIns="60957" bIns="60957"/>
          <a:lstStyle/>
          <a:p>
            <a:endParaRPr sz="2400"/>
          </a:p>
        </p:txBody>
      </p:sp>
      <p:sp>
        <p:nvSpPr>
          <p:cNvPr id="94" name="Text 7"/>
          <p:cNvSpPr txBox="1"/>
          <p:nvPr/>
        </p:nvSpPr>
        <p:spPr>
          <a:xfrm>
            <a:off x="2133600" y="2345770"/>
            <a:ext cx="1950723"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200" b="1">
                <a:solidFill>
                  <a:srgbClr val="1B4965"/>
                </a:solidFill>
                <a:latin typeface="+mn-lt"/>
                <a:ea typeface="+mn-ea"/>
                <a:cs typeface="+mn-cs"/>
                <a:sym typeface="Calibri"/>
              </a:defRPr>
            </a:lvl1pPr>
          </a:lstStyle>
          <a:p>
            <a:r>
              <a:rPr sz="1600"/>
              <a:t>What happened</a:t>
            </a:r>
          </a:p>
        </p:txBody>
      </p:sp>
      <p:sp>
        <p:nvSpPr>
          <p:cNvPr id="95" name="Text 8"/>
          <p:cNvSpPr txBox="1"/>
          <p:nvPr/>
        </p:nvSpPr>
        <p:spPr>
          <a:xfrm>
            <a:off x="4084318" y="2288545"/>
            <a:ext cx="6827527" cy="5435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nSpc>
                <a:spcPct val="125000"/>
              </a:lnSpc>
              <a:defRPr sz="1100">
                <a:solidFill>
                  <a:srgbClr val="2D3748"/>
                </a:solidFill>
                <a:latin typeface="+mn-lt"/>
                <a:ea typeface="+mn-ea"/>
                <a:cs typeface="+mn-cs"/>
                <a:sym typeface="Calibri"/>
              </a:defRPr>
            </a:lvl1pPr>
          </a:lstStyle>
          <a:p>
            <a:r>
              <a:rPr sz="1467"/>
              <a:t>Attorneys used ChatGPT to research case law and draft a legal brief. The AI generated multiple case citations to support their arguments.</a:t>
            </a:r>
          </a:p>
        </p:txBody>
      </p:sp>
      <p:sp>
        <p:nvSpPr>
          <p:cNvPr id="96" name="Shape 9"/>
          <p:cNvSpPr/>
          <p:nvPr/>
        </p:nvSpPr>
        <p:spPr>
          <a:xfrm>
            <a:off x="1341118" y="3230881"/>
            <a:ext cx="487687" cy="487687"/>
          </a:xfrm>
          <a:prstGeom prst="ellipse">
            <a:avLst/>
          </a:prstGeom>
          <a:solidFill>
            <a:srgbClr val="1B4965"/>
          </a:solidFill>
          <a:ln w="12700">
            <a:miter lim="400000"/>
          </a:ln>
        </p:spPr>
        <p:txBody>
          <a:bodyPr lIns="60957" tIns="60957" rIns="60957" bIns="60957"/>
          <a:lstStyle/>
          <a:p>
            <a:pPr>
              <a:defRPr>
                <a:latin typeface="+mn-lt"/>
                <a:ea typeface="+mn-ea"/>
                <a:cs typeface="+mn-cs"/>
                <a:sym typeface="Calibri"/>
              </a:defRPr>
            </a:pPr>
            <a:endParaRPr sz="2400"/>
          </a:p>
        </p:txBody>
      </p:sp>
      <p:sp>
        <p:nvSpPr>
          <p:cNvPr id="97" name="Text 10"/>
          <p:cNvSpPr txBox="1"/>
          <p:nvPr/>
        </p:nvSpPr>
        <p:spPr>
          <a:xfrm>
            <a:off x="1341118" y="3341381"/>
            <a:ext cx="487684" cy="2666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defRPr sz="1300" b="1">
                <a:solidFill>
                  <a:srgbClr val="FFFFFF"/>
                </a:solidFill>
                <a:latin typeface="+mn-lt"/>
                <a:ea typeface="+mn-ea"/>
                <a:cs typeface="+mn-cs"/>
                <a:sym typeface="Calibri"/>
              </a:defRPr>
            </a:lvl1pPr>
          </a:lstStyle>
          <a:p>
            <a:r>
              <a:rPr sz="1733"/>
              <a:t>2</a:t>
            </a:r>
          </a:p>
        </p:txBody>
      </p:sp>
      <p:sp>
        <p:nvSpPr>
          <p:cNvPr id="98" name="Shape 11"/>
          <p:cNvSpPr/>
          <p:nvPr/>
        </p:nvSpPr>
        <p:spPr>
          <a:xfrm>
            <a:off x="1584959" y="3755133"/>
            <a:ext cx="3" cy="390148"/>
          </a:xfrm>
          <a:prstGeom prst="line">
            <a:avLst/>
          </a:prstGeom>
          <a:ln w="19050">
            <a:solidFill>
              <a:srgbClr val="CBD5E0"/>
            </a:solidFill>
          </a:ln>
        </p:spPr>
        <p:txBody>
          <a:bodyPr lIns="60957" tIns="60957" rIns="60957" bIns="60957"/>
          <a:lstStyle/>
          <a:p>
            <a:endParaRPr sz="2400"/>
          </a:p>
        </p:txBody>
      </p:sp>
      <p:sp>
        <p:nvSpPr>
          <p:cNvPr id="99" name="Text 12"/>
          <p:cNvSpPr txBox="1"/>
          <p:nvPr/>
        </p:nvSpPr>
        <p:spPr>
          <a:xfrm>
            <a:off x="2133600" y="3321128"/>
            <a:ext cx="1950723"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200" b="1">
                <a:solidFill>
                  <a:srgbClr val="1B4965"/>
                </a:solidFill>
                <a:latin typeface="+mn-lt"/>
                <a:ea typeface="+mn-ea"/>
                <a:cs typeface="+mn-cs"/>
                <a:sym typeface="Calibri"/>
              </a:defRPr>
            </a:lvl1pPr>
          </a:lstStyle>
          <a:p>
            <a:r>
              <a:rPr sz="1600"/>
              <a:t>The problem</a:t>
            </a:r>
          </a:p>
        </p:txBody>
      </p:sp>
      <p:sp>
        <p:nvSpPr>
          <p:cNvPr id="100" name="Text 13"/>
          <p:cNvSpPr txBox="1"/>
          <p:nvPr/>
        </p:nvSpPr>
        <p:spPr>
          <a:xfrm>
            <a:off x="4084318" y="3263905"/>
            <a:ext cx="6827527" cy="5435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nSpc>
                <a:spcPct val="125000"/>
              </a:lnSpc>
              <a:defRPr sz="1100">
                <a:solidFill>
                  <a:srgbClr val="2D3748"/>
                </a:solidFill>
                <a:latin typeface="+mn-lt"/>
                <a:ea typeface="+mn-ea"/>
                <a:cs typeface="+mn-cs"/>
                <a:sym typeface="Calibri"/>
              </a:defRPr>
            </a:lvl1pPr>
          </a:lstStyle>
          <a:p>
            <a:r>
              <a:rPr sz="1467"/>
              <a:t>The cited cases did not exist. The AI fabricated case names, docket numbers, judicial opinions, and even quotations — all entirely fictional but highly convincing.</a:t>
            </a:r>
          </a:p>
        </p:txBody>
      </p:sp>
      <p:sp>
        <p:nvSpPr>
          <p:cNvPr id="101" name="Shape 14"/>
          <p:cNvSpPr/>
          <p:nvPr/>
        </p:nvSpPr>
        <p:spPr>
          <a:xfrm>
            <a:off x="1341118" y="4206237"/>
            <a:ext cx="487687" cy="487687"/>
          </a:xfrm>
          <a:prstGeom prst="ellipse">
            <a:avLst/>
          </a:prstGeom>
          <a:solidFill>
            <a:srgbClr val="E53E3E"/>
          </a:solidFill>
          <a:ln w="12700">
            <a:miter lim="400000"/>
          </a:ln>
        </p:spPr>
        <p:txBody>
          <a:bodyPr lIns="60957" tIns="60957" rIns="60957" bIns="60957"/>
          <a:lstStyle/>
          <a:p>
            <a:pPr>
              <a:defRPr>
                <a:latin typeface="+mn-lt"/>
                <a:ea typeface="+mn-ea"/>
                <a:cs typeface="+mn-cs"/>
                <a:sym typeface="Calibri"/>
              </a:defRPr>
            </a:pPr>
            <a:endParaRPr sz="2400"/>
          </a:p>
        </p:txBody>
      </p:sp>
      <p:sp>
        <p:nvSpPr>
          <p:cNvPr id="102" name="Text 15"/>
          <p:cNvSpPr txBox="1"/>
          <p:nvPr/>
        </p:nvSpPr>
        <p:spPr>
          <a:xfrm>
            <a:off x="1341118" y="4316739"/>
            <a:ext cx="487684" cy="2666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defRPr sz="1300" b="1">
                <a:solidFill>
                  <a:srgbClr val="FFFFFF"/>
                </a:solidFill>
                <a:latin typeface="+mn-lt"/>
                <a:ea typeface="+mn-ea"/>
                <a:cs typeface="+mn-cs"/>
                <a:sym typeface="Calibri"/>
              </a:defRPr>
            </a:lvl1pPr>
          </a:lstStyle>
          <a:p>
            <a:r>
              <a:rPr sz="1733"/>
              <a:t>3</a:t>
            </a:r>
          </a:p>
        </p:txBody>
      </p:sp>
      <p:sp>
        <p:nvSpPr>
          <p:cNvPr id="103" name="Shape 16"/>
          <p:cNvSpPr/>
          <p:nvPr/>
        </p:nvSpPr>
        <p:spPr>
          <a:xfrm>
            <a:off x="1584959" y="4730495"/>
            <a:ext cx="3" cy="390148"/>
          </a:xfrm>
          <a:prstGeom prst="line">
            <a:avLst/>
          </a:prstGeom>
          <a:ln w="19050">
            <a:solidFill>
              <a:srgbClr val="CBD5E0"/>
            </a:solidFill>
          </a:ln>
        </p:spPr>
        <p:txBody>
          <a:bodyPr lIns="60957" tIns="60957" rIns="60957" bIns="60957"/>
          <a:lstStyle/>
          <a:p>
            <a:endParaRPr sz="2400"/>
          </a:p>
        </p:txBody>
      </p:sp>
      <p:sp>
        <p:nvSpPr>
          <p:cNvPr id="104" name="Text 17"/>
          <p:cNvSpPr txBox="1"/>
          <p:nvPr/>
        </p:nvSpPr>
        <p:spPr>
          <a:xfrm>
            <a:off x="2133600" y="4296490"/>
            <a:ext cx="1950723"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200" b="1">
                <a:solidFill>
                  <a:srgbClr val="E53E3E"/>
                </a:solidFill>
                <a:latin typeface="+mn-lt"/>
                <a:ea typeface="+mn-ea"/>
                <a:cs typeface="+mn-cs"/>
                <a:sym typeface="Calibri"/>
              </a:defRPr>
            </a:lvl1pPr>
          </a:lstStyle>
          <a:p>
            <a:r>
              <a:rPr sz="1600"/>
              <a:t>The consequence</a:t>
            </a:r>
          </a:p>
        </p:txBody>
      </p:sp>
      <p:sp>
        <p:nvSpPr>
          <p:cNvPr id="105" name="Text 18"/>
          <p:cNvSpPr txBox="1"/>
          <p:nvPr/>
        </p:nvSpPr>
        <p:spPr>
          <a:xfrm>
            <a:off x="4084318" y="4239265"/>
            <a:ext cx="6827527" cy="5435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nSpc>
                <a:spcPct val="125000"/>
              </a:lnSpc>
              <a:defRPr sz="1100">
                <a:solidFill>
                  <a:srgbClr val="2D3748"/>
                </a:solidFill>
                <a:latin typeface="+mn-lt"/>
                <a:ea typeface="+mn-ea"/>
                <a:cs typeface="+mn-cs"/>
                <a:sym typeface="Calibri"/>
              </a:defRPr>
            </a:lvl1pPr>
          </a:lstStyle>
          <a:p>
            <a:r>
              <a:rPr sz="1467"/>
              <a:t>The court sanctioned both attorneys and imposed fines. The judge noted they had "abandoned their responsibilities" by failing to verify AI-generated research.</a:t>
            </a:r>
          </a:p>
        </p:txBody>
      </p:sp>
      <p:sp>
        <p:nvSpPr>
          <p:cNvPr id="106" name="Shape 19"/>
          <p:cNvSpPr/>
          <p:nvPr/>
        </p:nvSpPr>
        <p:spPr>
          <a:xfrm>
            <a:off x="1341118" y="5181599"/>
            <a:ext cx="487687" cy="487688"/>
          </a:xfrm>
          <a:prstGeom prst="ellipse">
            <a:avLst/>
          </a:prstGeom>
          <a:solidFill>
            <a:srgbClr val="2C7A7B"/>
          </a:solidFill>
          <a:ln w="12700">
            <a:miter lim="400000"/>
          </a:ln>
        </p:spPr>
        <p:txBody>
          <a:bodyPr lIns="60957" tIns="60957" rIns="60957" bIns="60957"/>
          <a:lstStyle/>
          <a:p>
            <a:pPr>
              <a:defRPr>
                <a:latin typeface="+mn-lt"/>
                <a:ea typeface="+mn-ea"/>
                <a:cs typeface="+mn-cs"/>
                <a:sym typeface="Calibri"/>
              </a:defRPr>
            </a:pPr>
            <a:endParaRPr sz="2400"/>
          </a:p>
        </p:txBody>
      </p:sp>
      <p:sp>
        <p:nvSpPr>
          <p:cNvPr id="107" name="Text 20"/>
          <p:cNvSpPr txBox="1"/>
          <p:nvPr/>
        </p:nvSpPr>
        <p:spPr>
          <a:xfrm>
            <a:off x="1341118" y="5292102"/>
            <a:ext cx="487684" cy="2666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defRPr sz="1300" b="1">
                <a:solidFill>
                  <a:srgbClr val="FFFFFF"/>
                </a:solidFill>
                <a:latin typeface="+mn-lt"/>
                <a:ea typeface="+mn-ea"/>
                <a:cs typeface="+mn-cs"/>
                <a:sym typeface="Calibri"/>
              </a:defRPr>
            </a:lvl1pPr>
          </a:lstStyle>
          <a:p>
            <a:r>
              <a:rPr sz="1733"/>
              <a:t>4</a:t>
            </a:r>
          </a:p>
        </p:txBody>
      </p:sp>
      <p:sp>
        <p:nvSpPr>
          <p:cNvPr id="108" name="Text 21"/>
          <p:cNvSpPr txBox="1"/>
          <p:nvPr/>
        </p:nvSpPr>
        <p:spPr>
          <a:xfrm>
            <a:off x="2133600" y="5271848"/>
            <a:ext cx="1950723"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200" b="1">
                <a:solidFill>
                  <a:srgbClr val="1B4965"/>
                </a:solidFill>
                <a:latin typeface="+mn-lt"/>
                <a:ea typeface="+mn-ea"/>
                <a:cs typeface="+mn-cs"/>
                <a:sym typeface="Calibri"/>
              </a:defRPr>
            </a:lvl1pPr>
          </a:lstStyle>
          <a:p>
            <a:r>
              <a:rPr sz="1600"/>
              <a:t>The lesson</a:t>
            </a:r>
          </a:p>
        </p:txBody>
      </p:sp>
      <p:sp>
        <p:nvSpPr>
          <p:cNvPr id="109" name="Text 22"/>
          <p:cNvSpPr txBox="1"/>
          <p:nvPr/>
        </p:nvSpPr>
        <p:spPr>
          <a:xfrm>
            <a:off x="4084318" y="5073531"/>
            <a:ext cx="6827527" cy="8257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nSpc>
                <a:spcPct val="125000"/>
              </a:lnSpc>
              <a:defRPr sz="1100">
                <a:solidFill>
                  <a:srgbClr val="2D3748"/>
                </a:solidFill>
                <a:latin typeface="+mn-lt"/>
                <a:ea typeface="+mn-ea"/>
                <a:cs typeface="+mn-cs"/>
                <a:sym typeface="Calibri"/>
              </a:defRPr>
            </a:lvl1pPr>
          </a:lstStyle>
          <a:p>
            <a:r>
              <a:rPr sz="1467"/>
              <a:t>Every citation generated by AI must be independently verified against a primary source before filing or submission. No exceptions. This applies to lawyers, law students, and anyone producing legal work.</a:t>
            </a:r>
          </a:p>
        </p:txBody>
      </p:sp>
      <p:sp>
        <p:nvSpPr>
          <p:cNvPr id="110" name="Shape 0"/>
          <p:cNvSpPr/>
          <p:nvPr/>
        </p:nvSpPr>
        <p:spPr>
          <a:xfrm>
            <a:off x="0" y="0"/>
            <a:ext cx="12192000" cy="73152"/>
          </a:xfrm>
          <a:prstGeom prst="rect">
            <a:avLst/>
          </a:prstGeom>
          <a:solidFill>
            <a:srgbClr val="5C9FCB"/>
          </a:solidFill>
          <a:ln w="12700">
            <a:miter lim="400000"/>
          </a:ln>
        </p:spPr>
        <p:txBody>
          <a:bodyPr lIns="60957" tIns="60957" rIns="60957" bIns="60957"/>
          <a:lstStyle/>
          <a:p>
            <a:pPr>
              <a:defRPr>
                <a:latin typeface="+mn-lt"/>
                <a:ea typeface="+mn-ea"/>
                <a:cs typeface="+mn-cs"/>
                <a:sym typeface="Calibri"/>
              </a:defRPr>
            </a:pPr>
            <a:endParaRPr sz="2400"/>
          </a:p>
        </p:txBody>
      </p:sp>
      <p:pic>
        <p:nvPicPr>
          <p:cNvPr id="111" name="MLW Logo 18.23.55.png" descr="MLW Logo 18.23.55.png"/>
          <p:cNvPicPr>
            <a:picLocks noChangeAspect="1"/>
          </p:cNvPicPr>
          <p:nvPr/>
        </p:nvPicPr>
        <p:blipFill>
          <a:blip r:embed="rId2"/>
          <a:srcRect r="74642"/>
          <a:stretch>
            <a:fillRect/>
          </a:stretch>
        </p:blipFill>
        <p:spPr>
          <a:xfrm>
            <a:off x="10744807" y="595411"/>
            <a:ext cx="519288" cy="360771"/>
          </a:xfrm>
          <a:prstGeom prst="rect">
            <a:avLst/>
          </a:prstGeom>
          <a:ln w="12700">
            <a:miter lim="400000"/>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40080" y="502920"/>
            <a:ext cx="7315200" cy="548640"/>
          </a:xfrm>
          <a:prstGeom prst="rect">
            <a:avLst/>
          </a:prstGeom>
          <a:noFill/>
          <a:ln/>
        </p:spPr>
        <p:txBody>
          <a:bodyPr wrap="square" lIns="0" tIns="0" rIns="0" bIns="0" rtlCol="0" anchor="ctr"/>
          <a:lstStyle/>
          <a:p>
            <a:pPr marL="0" indent="0">
              <a:buNone/>
            </a:pPr>
            <a:r>
              <a:rPr lang="en-US" sz="3000" b="1" dirty="0">
                <a:solidFill>
                  <a:srgbClr val="1E2761"/>
                </a:solidFill>
                <a:latin typeface="Arial" pitchFamily="34" charset="0"/>
                <a:ea typeface="Arial" pitchFamily="34" charset="-122"/>
                <a:cs typeface="Arial" pitchFamily="34" charset="-120"/>
              </a:rPr>
              <a:t>Meet LEAi</a:t>
            </a:r>
            <a:endParaRPr lang="en-US" sz="3000" dirty="0"/>
          </a:p>
        </p:txBody>
      </p:sp>
      <p:sp>
        <p:nvSpPr>
          <p:cNvPr id="3" name="Text 1"/>
          <p:cNvSpPr/>
          <p:nvPr/>
        </p:nvSpPr>
        <p:spPr>
          <a:xfrm>
            <a:off x="640080" y="1143000"/>
            <a:ext cx="10515600" cy="457200"/>
          </a:xfrm>
          <a:prstGeom prst="rect">
            <a:avLst/>
          </a:prstGeom>
          <a:noFill/>
          <a:ln/>
        </p:spPr>
        <p:txBody>
          <a:bodyPr wrap="square" lIns="0" tIns="0" rIns="0" bIns="0" rtlCol="0" anchor="ctr"/>
          <a:lstStyle/>
          <a:p>
            <a:pPr marL="0" indent="0">
              <a:buNone/>
            </a:pPr>
            <a:r>
              <a:rPr lang="en-US" sz="1500" dirty="0">
                <a:solidFill>
                  <a:srgbClr val="222634"/>
                </a:solidFill>
                <a:latin typeface="Arial" pitchFamily="34" charset="0"/>
                <a:ea typeface="Arial" pitchFamily="34" charset="-122"/>
                <a:cs typeface="Arial" pitchFamily="34" charset="-120"/>
              </a:rPr>
              <a:t>Filipino-built artificial intelligence, grounded in Philippine law.</a:t>
            </a:r>
            <a:endParaRPr lang="en-US" sz="1500" dirty="0"/>
          </a:p>
        </p:txBody>
      </p:sp>
      <p:sp>
        <p:nvSpPr>
          <p:cNvPr id="4" name="Shape 2"/>
          <p:cNvSpPr/>
          <p:nvPr/>
        </p:nvSpPr>
        <p:spPr>
          <a:xfrm>
            <a:off x="640080" y="1920240"/>
            <a:ext cx="6766560" cy="1371600"/>
          </a:xfrm>
          <a:prstGeom prst="roundRect">
            <a:avLst>
              <a:gd name="adj" fmla="val 6000"/>
            </a:avLst>
          </a:prstGeom>
          <a:solidFill>
            <a:srgbClr val="FFFFFF"/>
          </a:solidFill>
          <a:ln/>
          <a:effectLst>
            <a:outerShdw blurRad="101600" dist="38100" dir="5400000" algn="bl" rotWithShape="0">
              <a:srgbClr val="000000">
                <a:alpha val="16000"/>
              </a:srgbClr>
            </a:outerShdw>
          </a:effectLst>
        </p:spPr>
      </p:sp>
      <p:sp>
        <p:nvSpPr>
          <p:cNvPr id="5" name="Shape 3"/>
          <p:cNvSpPr/>
          <p:nvPr/>
        </p:nvSpPr>
        <p:spPr>
          <a:xfrm>
            <a:off x="914400" y="2212848"/>
            <a:ext cx="777240" cy="777240"/>
          </a:xfrm>
          <a:prstGeom prst="ellipse">
            <a:avLst/>
          </a:prstGeom>
          <a:solidFill>
            <a:srgbClr val="C9A24B"/>
          </a:solidFill>
          <a:ln/>
        </p:spPr>
      </p:sp>
      <p:pic>
        <p:nvPicPr>
          <p:cNvPr id="6" name="Image 0" descr="/home/claude/hk_ofw/icons/building_navy.png"/>
          <p:cNvPicPr>
            <a:picLocks noChangeAspect="1"/>
          </p:cNvPicPr>
          <p:nvPr/>
        </p:nvPicPr>
        <p:blipFill>
          <a:blip r:embed="rId3"/>
          <a:stretch>
            <a:fillRect/>
          </a:stretch>
        </p:blipFill>
        <p:spPr>
          <a:xfrm>
            <a:off x="1116482" y="2414930"/>
            <a:ext cx="373075" cy="373075"/>
          </a:xfrm>
          <a:prstGeom prst="rect">
            <a:avLst/>
          </a:prstGeom>
        </p:spPr>
      </p:pic>
      <p:sp>
        <p:nvSpPr>
          <p:cNvPr id="7" name="Text 4"/>
          <p:cNvSpPr/>
          <p:nvPr/>
        </p:nvSpPr>
        <p:spPr>
          <a:xfrm>
            <a:off x="1874520" y="2121408"/>
            <a:ext cx="5303520" cy="411480"/>
          </a:xfrm>
          <a:prstGeom prst="rect">
            <a:avLst/>
          </a:prstGeom>
          <a:noFill/>
          <a:ln/>
        </p:spPr>
        <p:txBody>
          <a:bodyPr wrap="square" lIns="0" tIns="0" rIns="0" bIns="0" rtlCol="0" anchor="ctr"/>
          <a:lstStyle/>
          <a:p>
            <a:pPr marL="0" indent="0">
              <a:buNone/>
            </a:pPr>
            <a:r>
              <a:rPr lang="en-US" sz="1700" b="1" dirty="0">
                <a:solidFill>
                  <a:srgbClr val="1E2761"/>
                </a:solidFill>
                <a:latin typeface="Arial" pitchFamily="34" charset="0"/>
                <a:ea typeface="Arial" pitchFamily="34" charset="-122"/>
                <a:cs typeface="Arial" pitchFamily="34" charset="-120"/>
              </a:rPr>
              <a:t>Trusted since 2012</a:t>
            </a:r>
            <a:endParaRPr lang="en-US" sz="1700" dirty="0"/>
          </a:p>
        </p:txBody>
      </p:sp>
      <p:sp>
        <p:nvSpPr>
          <p:cNvPr id="8" name="Text 5"/>
          <p:cNvSpPr/>
          <p:nvPr/>
        </p:nvSpPr>
        <p:spPr>
          <a:xfrm>
            <a:off x="1874520" y="2523744"/>
            <a:ext cx="5394960" cy="685800"/>
          </a:xfrm>
          <a:prstGeom prst="rect">
            <a:avLst/>
          </a:prstGeom>
          <a:noFill/>
          <a:ln/>
        </p:spPr>
        <p:txBody>
          <a:bodyPr wrap="square" lIns="0" tIns="0" rIns="0" bIns="0" rtlCol="0" anchor="ctr"/>
          <a:lstStyle/>
          <a:p>
            <a:pPr marL="0" indent="0">
              <a:lnSpc>
                <a:spcPct val="110000"/>
              </a:lnSpc>
              <a:buNone/>
            </a:pPr>
            <a:r>
              <a:rPr lang="en-US" sz="1200" dirty="0">
                <a:solidFill>
                  <a:srgbClr val="222634"/>
                </a:solidFill>
                <a:latin typeface="Arial" pitchFamily="34" charset="0"/>
                <a:ea typeface="Arial" pitchFamily="34" charset="-122"/>
                <a:cs typeface="Arial" pitchFamily="34" charset="-120"/>
              </a:rPr>
              <a:t>MyLegalWhiz powers LEAi — used by the University of the Philippines, the Bureau of the Treasury, and the National Library.</a:t>
            </a:r>
            <a:endParaRPr lang="en-US" sz="1200" dirty="0"/>
          </a:p>
        </p:txBody>
      </p:sp>
      <p:sp>
        <p:nvSpPr>
          <p:cNvPr id="9" name="Shape 6"/>
          <p:cNvSpPr/>
          <p:nvPr/>
        </p:nvSpPr>
        <p:spPr>
          <a:xfrm>
            <a:off x="640080" y="3401568"/>
            <a:ext cx="6766560" cy="1371600"/>
          </a:xfrm>
          <a:prstGeom prst="roundRect">
            <a:avLst>
              <a:gd name="adj" fmla="val 6000"/>
            </a:avLst>
          </a:prstGeom>
          <a:solidFill>
            <a:srgbClr val="FFFFFF"/>
          </a:solidFill>
          <a:ln/>
          <a:effectLst>
            <a:outerShdw blurRad="101600" dist="38100" dir="5400000" algn="bl" rotWithShape="0">
              <a:srgbClr val="000000">
                <a:alpha val="16000"/>
              </a:srgbClr>
            </a:outerShdw>
          </a:effectLst>
        </p:spPr>
      </p:sp>
      <p:sp>
        <p:nvSpPr>
          <p:cNvPr id="10" name="Shape 7"/>
          <p:cNvSpPr/>
          <p:nvPr/>
        </p:nvSpPr>
        <p:spPr>
          <a:xfrm>
            <a:off x="914400" y="3694176"/>
            <a:ext cx="777240" cy="777240"/>
          </a:xfrm>
          <a:prstGeom prst="ellipse">
            <a:avLst/>
          </a:prstGeom>
          <a:solidFill>
            <a:srgbClr val="C9A24B"/>
          </a:solidFill>
          <a:ln/>
        </p:spPr>
      </p:sp>
      <p:pic>
        <p:nvPicPr>
          <p:cNvPr id="11" name="Image 1" descr="/home/claude/hk_ofw/icons/check_navy.png"/>
          <p:cNvPicPr>
            <a:picLocks noChangeAspect="1"/>
          </p:cNvPicPr>
          <p:nvPr/>
        </p:nvPicPr>
        <p:blipFill>
          <a:blip r:embed="rId4"/>
          <a:stretch>
            <a:fillRect/>
          </a:stretch>
        </p:blipFill>
        <p:spPr>
          <a:xfrm>
            <a:off x="1116482" y="3896258"/>
            <a:ext cx="373075" cy="373075"/>
          </a:xfrm>
          <a:prstGeom prst="rect">
            <a:avLst/>
          </a:prstGeom>
        </p:spPr>
      </p:pic>
      <p:sp>
        <p:nvSpPr>
          <p:cNvPr id="12" name="Text 8"/>
          <p:cNvSpPr/>
          <p:nvPr/>
        </p:nvSpPr>
        <p:spPr>
          <a:xfrm>
            <a:off x="1874520" y="3602736"/>
            <a:ext cx="5303520" cy="411480"/>
          </a:xfrm>
          <a:prstGeom prst="rect">
            <a:avLst/>
          </a:prstGeom>
          <a:noFill/>
          <a:ln/>
        </p:spPr>
        <p:txBody>
          <a:bodyPr wrap="square" lIns="0" tIns="0" rIns="0" bIns="0" rtlCol="0" anchor="ctr"/>
          <a:lstStyle/>
          <a:p>
            <a:pPr marL="0" indent="0">
              <a:buNone/>
            </a:pPr>
            <a:r>
              <a:rPr lang="en-US" sz="1700" b="1" dirty="0">
                <a:solidFill>
                  <a:srgbClr val="1E2761"/>
                </a:solidFill>
                <a:latin typeface="Arial" pitchFamily="34" charset="0"/>
                <a:ea typeface="Arial" pitchFamily="34" charset="-122"/>
                <a:cs typeface="Arial" pitchFamily="34" charset="-120"/>
              </a:rPr>
              <a:t>It cites its sources</a:t>
            </a:r>
            <a:endParaRPr lang="en-US" sz="1700" dirty="0"/>
          </a:p>
        </p:txBody>
      </p:sp>
      <p:sp>
        <p:nvSpPr>
          <p:cNvPr id="13" name="Text 9"/>
          <p:cNvSpPr/>
          <p:nvPr/>
        </p:nvSpPr>
        <p:spPr>
          <a:xfrm>
            <a:off x="1874520" y="4005072"/>
            <a:ext cx="5394960" cy="685800"/>
          </a:xfrm>
          <a:prstGeom prst="rect">
            <a:avLst/>
          </a:prstGeom>
          <a:noFill/>
          <a:ln/>
        </p:spPr>
        <p:txBody>
          <a:bodyPr wrap="square" lIns="0" tIns="0" rIns="0" bIns="0" rtlCol="0" anchor="ctr"/>
          <a:lstStyle/>
          <a:p>
            <a:pPr marL="0" indent="0">
              <a:lnSpc>
                <a:spcPct val="110000"/>
              </a:lnSpc>
              <a:buNone/>
            </a:pPr>
            <a:r>
              <a:rPr lang="en-US" sz="1200" dirty="0">
                <a:solidFill>
                  <a:srgbClr val="222634"/>
                </a:solidFill>
                <a:latin typeface="Arial" pitchFamily="34" charset="0"/>
                <a:ea typeface="Arial" pitchFamily="34" charset="-122"/>
                <a:cs typeface="Arial" pitchFamily="34" charset="-120"/>
              </a:rPr>
              <a:t>Every answer shows the actual law or Supreme Court ruling — so you can verify it yourself. It shows you the receipts.</a:t>
            </a:r>
            <a:endParaRPr lang="en-US" sz="1200" dirty="0"/>
          </a:p>
        </p:txBody>
      </p:sp>
      <p:sp>
        <p:nvSpPr>
          <p:cNvPr id="14" name="Shape 10"/>
          <p:cNvSpPr/>
          <p:nvPr/>
        </p:nvSpPr>
        <p:spPr>
          <a:xfrm>
            <a:off x="640080" y="4882896"/>
            <a:ext cx="6766560" cy="1371600"/>
          </a:xfrm>
          <a:prstGeom prst="roundRect">
            <a:avLst>
              <a:gd name="adj" fmla="val 6000"/>
            </a:avLst>
          </a:prstGeom>
          <a:solidFill>
            <a:srgbClr val="FFFFFF"/>
          </a:solidFill>
          <a:ln/>
          <a:effectLst>
            <a:outerShdw blurRad="101600" dist="38100" dir="5400000" algn="bl" rotWithShape="0">
              <a:srgbClr val="000000">
                <a:alpha val="16000"/>
              </a:srgbClr>
            </a:outerShdw>
          </a:effectLst>
        </p:spPr>
      </p:sp>
      <p:sp>
        <p:nvSpPr>
          <p:cNvPr id="15" name="Shape 11"/>
          <p:cNvSpPr/>
          <p:nvPr/>
        </p:nvSpPr>
        <p:spPr>
          <a:xfrm>
            <a:off x="914400" y="5175504"/>
            <a:ext cx="777240" cy="777240"/>
          </a:xfrm>
          <a:prstGeom prst="ellipse">
            <a:avLst/>
          </a:prstGeom>
          <a:solidFill>
            <a:srgbClr val="C9A24B"/>
          </a:solidFill>
          <a:ln/>
        </p:spPr>
      </p:sp>
      <p:pic>
        <p:nvPicPr>
          <p:cNvPr id="16" name="Image 2" descr="/home/claude/hk_ofw/icons/phone_navy.png"/>
          <p:cNvPicPr>
            <a:picLocks noChangeAspect="1"/>
          </p:cNvPicPr>
          <p:nvPr/>
        </p:nvPicPr>
        <p:blipFill>
          <a:blip r:embed="rId5"/>
          <a:stretch>
            <a:fillRect/>
          </a:stretch>
        </p:blipFill>
        <p:spPr>
          <a:xfrm>
            <a:off x="1116482" y="5377586"/>
            <a:ext cx="373075" cy="373075"/>
          </a:xfrm>
          <a:prstGeom prst="rect">
            <a:avLst/>
          </a:prstGeom>
        </p:spPr>
      </p:pic>
      <p:sp>
        <p:nvSpPr>
          <p:cNvPr id="17" name="Text 12"/>
          <p:cNvSpPr/>
          <p:nvPr/>
        </p:nvSpPr>
        <p:spPr>
          <a:xfrm>
            <a:off x="1874520" y="5084064"/>
            <a:ext cx="5303520" cy="411480"/>
          </a:xfrm>
          <a:prstGeom prst="rect">
            <a:avLst/>
          </a:prstGeom>
          <a:noFill/>
          <a:ln/>
        </p:spPr>
        <p:txBody>
          <a:bodyPr wrap="square" lIns="0" tIns="0" rIns="0" bIns="0" rtlCol="0" anchor="ctr"/>
          <a:lstStyle/>
          <a:p>
            <a:pPr marL="0" indent="0">
              <a:buNone/>
            </a:pPr>
            <a:r>
              <a:rPr lang="en-US" sz="1700" b="1" dirty="0">
                <a:solidFill>
                  <a:srgbClr val="1E2761"/>
                </a:solidFill>
                <a:latin typeface="Arial" pitchFamily="34" charset="0"/>
                <a:ea typeface="Arial" pitchFamily="34" charset="-122"/>
                <a:cs typeface="Arial" pitchFamily="34" charset="-120"/>
              </a:rPr>
              <a:t>On your phone, anytime</a:t>
            </a:r>
            <a:endParaRPr lang="en-US" sz="1700" dirty="0"/>
          </a:p>
        </p:txBody>
      </p:sp>
      <p:sp>
        <p:nvSpPr>
          <p:cNvPr id="18" name="Text 13"/>
          <p:cNvSpPr/>
          <p:nvPr/>
        </p:nvSpPr>
        <p:spPr>
          <a:xfrm>
            <a:off x="1874520" y="5486400"/>
            <a:ext cx="5394960" cy="685800"/>
          </a:xfrm>
          <a:prstGeom prst="rect">
            <a:avLst/>
          </a:prstGeom>
          <a:noFill/>
          <a:ln/>
        </p:spPr>
        <p:txBody>
          <a:bodyPr wrap="square" lIns="0" tIns="0" rIns="0" bIns="0" rtlCol="0" anchor="ctr"/>
          <a:lstStyle/>
          <a:p>
            <a:pPr marL="0" indent="0">
              <a:lnSpc>
                <a:spcPct val="110000"/>
              </a:lnSpc>
              <a:buNone/>
            </a:pPr>
            <a:r>
              <a:rPr lang="en-US" sz="1200" dirty="0">
                <a:solidFill>
                  <a:srgbClr val="222634"/>
                </a:solidFill>
                <a:latin typeface="Arial" pitchFamily="34" charset="0"/>
                <a:ea typeface="Arial" pitchFamily="34" charset="-122"/>
                <a:cs typeface="Arial" pitchFamily="34" charset="-120"/>
              </a:rPr>
              <a:t>Institutional-grade legal intelligence — now in your hands.</a:t>
            </a:r>
            <a:endParaRPr lang="en-US" sz="1200" dirty="0"/>
          </a:p>
        </p:txBody>
      </p:sp>
      <p:sp>
        <p:nvSpPr>
          <p:cNvPr id="19" name="Shape 14"/>
          <p:cNvSpPr/>
          <p:nvPr/>
        </p:nvSpPr>
        <p:spPr>
          <a:xfrm>
            <a:off x="7680960" y="1920240"/>
            <a:ext cx="3840480" cy="4224528"/>
          </a:xfrm>
          <a:prstGeom prst="roundRect">
            <a:avLst>
              <a:gd name="adj" fmla="val 2143"/>
            </a:avLst>
          </a:prstGeom>
          <a:solidFill>
            <a:srgbClr val="1E2761"/>
          </a:solidFill>
          <a:ln/>
          <a:effectLst>
            <a:outerShdw blurRad="101600" dist="38100" dir="5400000" algn="bl" rotWithShape="0">
              <a:srgbClr val="000000">
                <a:alpha val="16000"/>
              </a:srgbClr>
            </a:outerShdw>
          </a:effectLst>
        </p:spPr>
      </p:sp>
      <p:sp>
        <p:nvSpPr>
          <p:cNvPr id="20" name="Shape 15"/>
          <p:cNvSpPr/>
          <p:nvPr/>
        </p:nvSpPr>
        <p:spPr>
          <a:xfrm>
            <a:off x="8092440" y="2331720"/>
            <a:ext cx="914400" cy="914400"/>
          </a:xfrm>
          <a:prstGeom prst="ellipse">
            <a:avLst/>
          </a:prstGeom>
          <a:solidFill>
            <a:srgbClr val="C9A24B"/>
          </a:solidFill>
          <a:ln/>
        </p:spPr>
      </p:sp>
      <p:pic>
        <p:nvPicPr>
          <p:cNvPr id="21" name="Image 3" descr="/home/claude/hk_ofw/icons/shield_navy.png"/>
          <p:cNvPicPr>
            <a:picLocks noChangeAspect="1"/>
          </p:cNvPicPr>
          <p:nvPr/>
        </p:nvPicPr>
        <p:blipFill>
          <a:blip r:embed="rId6"/>
          <a:stretch>
            <a:fillRect/>
          </a:stretch>
        </p:blipFill>
        <p:spPr>
          <a:xfrm>
            <a:off x="8330184" y="2569464"/>
            <a:ext cx="438912" cy="438912"/>
          </a:xfrm>
          <a:prstGeom prst="rect">
            <a:avLst/>
          </a:prstGeom>
        </p:spPr>
      </p:pic>
      <p:sp>
        <p:nvSpPr>
          <p:cNvPr id="22" name="Text 16"/>
          <p:cNvSpPr/>
          <p:nvPr/>
        </p:nvSpPr>
        <p:spPr>
          <a:xfrm>
            <a:off x="8092440" y="3429000"/>
            <a:ext cx="3108960" cy="914400"/>
          </a:xfrm>
          <a:prstGeom prst="rect">
            <a:avLst/>
          </a:prstGeom>
          <a:noFill/>
          <a:ln/>
        </p:spPr>
        <p:txBody>
          <a:bodyPr wrap="square" lIns="0" tIns="0" rIns="0" bIns="0" rtlCol="0" anchor="ctr"/>
          <a:lstStyle/>
          <a:p>
            <a:pPr marL="0" indent="0">
              <a:lnSpc>
                <a:spcPct val="100000"/>
              </a:lnSpc>
              <a:buNone/>
            </a:pPr>
            <a:r>
              <a:rPr lang="en-US" sz="2200" b="1" dirty="0">
                <a:solidFill>
                  <a:srgbClr val="FFFFFF"/>
                </a:solidFill>
                <a:latin typeface="Arial" pitchFamily="34" charset="0"/>
                <a:ea typeface="Arial" pitchFamily="34" charset="-122"/>
                <a:cs typeface="Arial" pitchFamily="34" charset="-120"/>
              </a:rPr>
              <a:t>Empowerment,</a:t>
            </a:r>
            <a:endParaRPr lang="en-US" sz="2200" dirty="0"/>
          </a:p>
          <a:p>
            <a:pPr marL="0" indent="0">
              <a:lnSpc>
                <a:spcPct val="100000"/>
              </a:lnSpc>
              <a:buNone/>
            </a:pPr>
            <a:r>
              <a:rPr lang="en-US" sz="2200" b="1" dirty="0">
                <a:solidFill>
                  <a:srgbClr val="FFFFFF"/>
                </a:solidFill>
                <a:latin typeface="Arial" pitchFamily="34" charset="0"/>
                <a:ea typeface="Arial" pitchFamily="34" charset="-122"/>
                <a:cs typeface="Arial" pitchFamily="34" charset="-120"/>
              </a:rPr>
              <a:t>not replacement</a:t>
            </a:r>
            <a:endParaRPr lang="en-US" sz="2200" dirty="0"/>
          </a:p>
        </p:txBody>
      </p:sp>
      <p:sp>
        <p:nvSpPr>
          <p:cNvPr id="23" name="Text 17"/>
          <p:cNvSpPr/>
          <p:nvPr/>
        </p:nvSpPr>
        <p:spPr>
          <a:xfrm>
            <a:off x="8092440" y="4434840"/>
            <a:ext cx="3108960" cy="1645920"/>
          </a:xfrm>
          <a:prstGeom prst="rect">
            <a:avLst/>
          </a:prstGeom>
          <a:noFill/>
          <a:ln/>
        </p:spPr>
        <p:txBody>
          <a:bodyPr wrap="square" lIns="0" tIns="0" rIns="0" bIns="0" rtlCol="0" anchor="ctr"/>
          <a:lstStyle/>
          <a:p>
            <a:pPr marL="0" indent="0">
              <a:lnSpc>
                <a:spcPct val="118000"/>
              </a:lnSpc>
              <a:buNone/>
            </a:pPr>
            <a:r>
              <a:rPr lang="en-US" sz="1250" dirty="0">
                <a:solidFill>
                  <a:srgbClr val="CADCFC"/>
                </a:solidFill>
                <a:latin typeface="Arial" pitchFamily="34" charset="0"/>
                <a:ea typeface="Arial" pitchFamily="34" charset="-122"/>
                <a:cs typeface="Arial" pitchFamily="34" charset="-120"/>
              </a:rPr>
              <a:t>LEAi does not replace lawyers. It helps you understand your rights before you spend a single peso — so you walk into the Consulate or a lawyer's office already knowing the right questions to ask.</a:t>
            </a:r>
            <a:endParaRPr lang="en-US" sz="1250" dirty="0"/>
          </a:p>
        </p:txBody>
      </p:sp>
      <p:pic>
        <p:nvPicPr>
          <p:cNvPr id="24" name="Image 4" descr="/home/claude/hk_ofw/logo_mark.png"/>
          <p:cNvPicPr>
            <a:picLocks noChangeAspect="1"/>
          </p:cNvPicPr>
          <p:nvPr/>
        </p:nvPicPr>
        <p:blipFill>
          <a:blip r:embed="rId7"/>
          <a:stretch>
            <a:fillRect/>
          </a:stretch>
        </p:blipFill>
        <p:spPr>
          <a:xfrm>
            <a:off x="502920" y="6382512"/>
            <a:ext cx="837869" cy="274320"/>
          </a:xfrm>
          <a:prstGeom prst="rect">
            <a:avLst/>
          </a:prstGeom>
        </p:spPr>
      </p:pic>
      <p:sp>
        <p:nvSpPr>
          <p:cNvPr id="25" name="Text 18"/>
          <p:cNvSpPr/>
          <p:nvPr/>
        </p:nvSpPr>
        <p:spPr>
          <a:xfrm>
            <a:off x="9372600" y="6446520"/>
            <a:ext cx="2286000" cy="274320"/>
          </a:xfrm>
          <a:prstGeom prst="rect">
            <a:avLst/>
          </a:prstGeom>
          <a:noFill/>
          <a:ln/>
        </p:spPr>
        <p:txBody>
          <a:bodyPr wrap="square" rtlCol="0" anchor="ctr"/>
          <a:lstStyle/>
          <a:p>
            <a:pPr marL="0" indent="0" algn="r">
              <a:buNone/>
            </a:pPr>
            <a:r>
              <a:rPr lang="en-US" sz="900" dirty="0">
                <a:solidFill>
                  <a:srgbClr val="6B7280"/>
                </a:solidFill>
                <a:latin typeface="Arial" pitchFamily="34" charset="0"/>
                <a:ea typeface="Arial" pitchFamily="34" charset="-122"/>
                <a:cs typeface="Arial" pitchFamily="34" charset="-120"/>
              </a:rPr>
              <a:t>Thinc Office Corp</a:t>
            </a:r>
            <a:endParaRPr lang="en-US" sz="900" dirty="0"/>
          </a:p>
        </p:txBody>
      </p:sp>
    </p:spTree>
    <p:extLst>
      <p:ext uri="{BB962C8B-B14F-4D97-AF65-F5344CB8AC3E}">
        <p14:creationId xmlns:p14="http://schemas.microsoft.com/office/powerpoint/2010/main" val="3670851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8869680" y="548640"/>
            <a:ext cx="2743200" cy="274320"/>
          </a:xfrm>
          <a:prstGeom prst="rect">
            <a:avLst/>
          </a:prstGeom>
          <a:noFill/>
          <a:ln/>
        </p:spPr>
        <p:txBody>
          <a:bodyPr wrap="square" lIns="0" tIns="0" rIns="0" bIns="0" rtlCol="0" anchor="ctr"/>
          <a:lstStyle/>
          <a:p>
            <a:pPr marL="0" indent="0" algn="r">
              <a:buNone/>
            </a:pPr>
            <a:r>
              <a:rPr lang="en-US" sz="1200" b="1" kern="0" spc="300" dirty="0">
                <a:solidFill>
                  <a:srgbClr val="6B7280"/>
                </a:solidFill>
                <a:latin typeface="Arial" pitchFamily="34" charset="0"/>
                <a:ea typeface="Arial" pitchFamily="34" charset="-122"/>
                <a:cs typeface="Arial" pitchFamily="34" charset="-120"/>
              </a:rPr>
              <a:t>OUR MISSION</a:t>
            </a:r>
            <a:endParaRPr lang="en-US" sz="1200" dirty="0"/>
          </a:p>
        </p:txBody>
      </p:sp>
      <p:pic>
        <p:nvPicPr>
          <p:cNvPr id="5" name="Image 0" descr="/home/claude/hk_ofw/icons/scale_gold.png"/>
          <p:cNvPicPr>
            <a:picLocks noChangeAspect="1"/>
          </p:cNvPicPr>
          <p:nvPr/>
        </p:nvPicPr>
        <p:blipFill>
          <a:blip r:embed="rId3"/>
          <a:stretch>
            <a:fillRect/>
          </a:stretch>
        </p:blipFill>
        <p:spPr>
          <a:xfrm>
            <a:off x="5646420" y="1417320"/>
            <a:ext cx="868680" cy="868680"/>
          </a:xfrm>
          <a:prstGeom prst="rect">
            <a:avLst/>
          </a:prstGeom>
        </p:spPr>
      </p:pic>
      <p:sp>
        <p:nvSpPr>
          <p:cNvPr id="6" name="Text 3"/>
          <p:cNvSpPr/>
          <p:nvPr/>
        </p:nvSpPr>
        <p:spPr>
          <a:xfrm>
            <a:off x="0" y="2468880"/>
            <a:ext cx="12161520" cy="320040"/>
          </a:xfrm>
          <a:prstGeom prst="rect">
            <a:avLst/>
          </a:prstGeom>
          <a:noFill/>
          <a:ln/>
        </p:spPr>
        <p:txBody>
          <a:bodyPr wrap="square" lIns="0" tIns="0" rIns="0" bIns="0" rtlCol="0" anchor="ctr"/>
          <a:lstStyle/>
          <a:p>
            <a:pPr marL="0" indent="0" algn="ctr">
              <a:buNone/>
            </a:pPr>
            <a:r>
              <a:rPr lang="en-US" sz="1500" b="1" kern="0" spc="500" dirty="0">
                <a:solidFill>
                  <a:srgbClr val="C9A24B"/>
                </a:solidFill>
                <a:latin typeface="Arial" pitchFamily="34" charset="0"/>
                <a:ea typeface="Arial" pitchFamily="34" charset="-122"/>
                <a:cs typeface="Arial" pitchFamily="34" charset="-120"/>
              </a:rPr>
              <a:t>OUR MISSION</a:t>
            </a:r>
            <a:endParaRPr lang="en-US" sz="1500" dirty="0"/>
          </a:p>
        </p:txBody>
      </p:sp>
      <p:sp>
        <p:nvSpPr>
          <p:cNvPr id="7" name="Text 4"/>
          <p:cNvSpPr/>
          <p:nvPr/>
        </p:nvSpPr>
        <p:spPr>
          <a:xfrm>
            <a:off x="457200" y="2880360"/>
            <a:ext cx="11247120" cy="822960"/>
          </a:xfrm>
          <a:prstGeom prst="rect">
            <a:avLst/>
          </a:prstGeom>
          <a:noFill/>
          <a:ln/>
        </p:spPr>
        <p:txBody>
          <a:bodyPr wrap="square" lIns="0" tIns="0" rIns="0" bIns="0" rtlCol="0" anchor="ctr"/>
          <a:lstStyle/>
          <a:p>
            <a:pPr marL="0" indent="0" algn="ctr">
              <a:buNone/>
            </a:pPr>
            <a:r>
              <a:rPr lang="en-US" sz="4600" b="1" dirty="0">
                <a:solidFill>
                  <a:srgbClr val="1E2761"/>
                </a:solidFill>
                <a:latin typeface="Arial" pitchFamily="34" charset="0"/>
                <a:ea typeface="Arial" pitchFamily="34" charset="-122"/>
                <a:cs typeface="Arial" pitchFamily="34" charset="-120"/>
              </a:rPr>
              <a:t>Empower every Filipino </a:t>
            </a:r>
            <a:r>
              <a:rPr lang="en-US" sz="4600" b="1" dirty="0">
                <a:solidFill>
                  <a:srgbClr val="1FA0DC"/>
                </a:solidFill>
                <a:latin typeface="Arial" pitchFamily="34" charset="0"/>
                <a:ea typeface="Arial" pitchFamily="34" charset="-122"/>
                <a:cs typeface="Arial" pitchFamily="34" charset="-120"/>
              </a:rPr>
              <a:t>with the law.</a:t>
            </a:r>
            <a:endParaRPr lang="en-US" sz="4600" dirty="0"/>
          </a:p>
        </p:txBody>
      </p:sp>
      <p:sp>
        <p:nvSpPr>
          <p:cNvPr id="8" name="Shape 5"/>
          <p:cNvSpPr/>
          <p:nvPr/>
        </p:nvSpPr>
        <p:spPr>
          <a:xfrm>
            <a:off x="5074920" y="3767328"/>
            <a:ext cx="2011680" cy="0"/>
          </a:xfrm>
          <a:prstGeom prst="line">
            <a:avLst/>
          </a:prstGeom>
          <a:noFill/>
          <a:ln w="31750">
            <a:solidFill>
              <a:srgbClr val="C9A24B"/>
            </a:solidFill>
            <a:prstDash val="solid"/>
          </a:ln>
        </p:spPr>
      </p:sp>
      <p:sp>
        <p:nvSpPr>
          <p:cNvPr id="9" name="Text 6"/>
          <p:cNvSpPr/>
          <p:nvPr/>
        </p:nvSpPr>
        <p:spPr>
          <a:xfrm>
            <a:off x="914400" y="4069080"/>
            <a:ext cx="10332720" cy="914400"/>
          </a:xfrm>
          <a:prstGeom prst="rect">
            <a:avLst/>
          </a:prstGeom>
          <a:noFill/>
          <a:ln/>
        </p:spPr>
        <p:txBody>
          <a:bodyPr wrap="square" lIns="0" tIns="0" rIns="0" bIns="0" rtlCol="0" anchor="ctr"/>
          <a:lstStyle/>
          <a:p>
            <a:pPr marL="0" indent="0" algn="ctr">
              <a:lnSpc>
                <a:spcPct val="118000"/>
              </a:lnSpc>
              <a:buNone/>
            </a:pPr>
            <a:r>
              <a:rPr lang="en-US" sz="1900" dirty="0">
                <a:solidFill>
                  <a:srgbClr val="222634"/>
                </a:solidFill>
                <a:latin typeface="Arial" pitchFamily="34" charset="0"/>
                <a:ea typeface="Arial" pitchFamily="34" charset="-122"/>
                <a:cs typeface="Arial" pitchFamily="34" charset="-120"/>
              </a:rPr>
              <a:t>This means legal protection that travels with you —
</a:t>
            </a:r>
            <a:r>
              <a:rPr lang="en-US" sz="1900" b="1" dirty="0">
                <a:solidFill>
                  <a:srgbClr val="1E2761"/>
                </a:solidFill>
                <a:latin typeface="Arial" pitchFamily="34" charset="0"/>
                <a:ea typeface="Arial" pitchFamily="34" charset="-122"/>
                <a:cs typeface="Arial" pitchFamily="34" charset="-120"/>
              </a:rPr>
              <a:t>wherever in the world you work, the law of home is in your pocket.</a:t>
            </a:r>
            <a:endParaRPr lang="en-US" sz="1900" dirty="0"/>
          </a:p>
        </p:txBody>
      </p:sp>
      <p:sp>
        <p:nvSpPr>
          <p:cNvPr id="10" name="Text 7"/>
          <p:cNvSpPr/>
          <p:nvPr/>
        </p:nvSpPr>
        <p:spPr>
          <a:xfrm>
            <a:off x="0" y="5440680"/>
            <a:ext cx="12161520" cy="365760"/>
          </a:xfrm>
          <a:prstGeom prst="rect">
            <a:avLst/>
          </a:prstGeom>
          <a:noFill/>
          <a:ln/>
        </p:spPr>
        <p:txBody>
          <a:bodyPr wrap="square" lIns="0" tIns="0" rIns="0" bIns="0" rtlCol="0" anchor="ctr"/>
          <a:lstStyle/>
          <a:p>
            <a:pPr marL="0" indent="0" algn="ctr">
              <a:buNone/>
            </a:pPr>
            <a:r>
              <a:rPr lang="en-US" sz="1400" kern="0" spc="100" dirty="0">
                <a:solidFill>
                  <a:srgbClr val="6B7280"/>
                </a:solidFill>
                <a:latin typeface="Arial" pitchFamily="34" charset="0"/>
                <a:ea typeface="Arial" pitchFamily="34" charset="-122"/>
                <a:cs typeface="Arial" pitchFamily="34" charset="-120"/>
              </a:rPr>
              <a:t>Access to justice.   ·   Rule of law.   ·   Filipino-built, para sa mundo.</a:t>
            </a:r>
            <a:endParaRPr lang="en-US" sz="1400" dirty="0"/>
          </a:p>
        </p:txBody>
      </p:sp>
      <p:pic>
        <p:nvPicPr>
          <p:cNvPr id="11" name="Image 1" descr="/home/claude/hk_ofw/logo_mark.png"/>
          <p:cNvPicPr>
            <a:picLocks noChangeAspect="1"/>
          </p:cNvPicPr>
          <p:nvPr/>
        </p:nvPicPr>
        <p:blipFill>
          <a:blip r:embed="rId4"/>
          <a:stretch>
            <a:fillRect/>
          </a:stretch>
        </p:blipFill>
        <p:spPr>
          <a:xfrm>
            <a:off x="502920" y="6382512"/>
            <a:ext cx="837869" cy="274320"/>
          </a:xfrm>
          <a:prstGeom prst="rect">
            <a:avLst/>
          </a:prstGeom>
        </p:spPr>
      </p:pic>
      <p:sp>
        <p:nvSpPr>
          <p:cNvPr id="12" name="Text 8"/>
          <p:cNvSpPr/>
          <p:nvPr/>
        </p:nvSpPr>
        <p:spPr>
          <a:xfrm>
            <a:off x="9372600" y="6446520"/>
            <a:ext cx="2286000" cy="274320"/>
          </a:xfrm>
          <a:prstGeom prst="rect">
            <a:avLst/>
          </a:prstGeom>
          <a:noFill/>
          <a:ln/>
        </p:spPr>
        <p:txBody>
          <a:bodyPr wrap="square" rtlCol="0" anchor="ctr"/>
          <a:lstStyle/>
          <a:p>
            <a:pPr marL="0" indent="0" algn="r">
              <a:buNone/>
            </a:pPr>
            <a:r>
              <a:rPr lang="en-US" sz="900" dirty="0">
                <a:solidFill>
                  <a:srgbClr val="6B7280"/>
                </a:solidFill>
                <a:latin typeface="Arial" pitchFamily="34" charset="0"/>
                <a:ea typeface="Arial" pitchFamily="34" charset="-122"/>
                <a:cs typeface="Arial" pitchFamily="34" charset="-120"/>
              </a:rPr>
              <a:t>Thinc Office Corp</a:t>
            </a:r>
            <a:endParaRPr lang="en-US" sz="900" dirty="0"/>
          </a:p>
        </p:txBody>
      </p:sp>
    </p:spTree>
    <p:extLst>
      <p:ext uri="{BB962C8B-B14F-4D97-AF65-F5344CB8AC3E}">
        <p14:creationId xmlns:p14="http://schemas.microsoft.com/office/powerpoint/2010/main" val="3153590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640080" y="566928"/>
            <a:ext cx="10058400" cy="274320"/>
          </a:xfrm>
          <a:prstGeom prst="rect">
            <a:avLst/>
          </a:prstGeom>
          <a:noFill/>
          <a:ln/>
        </p:spPr>
        <p:txBody>
          <a:bodyPr wrap="square" lIns="0" tIns="0" rIns="0" bIns="0" rtlCol="0" anchor="ctr"/>
          <a:lstStyle/>
          <a:p>
            <a:pPr marL="0" indent="0">
              <a:buNone/>
            </a:pPr>
            <a:r>
              <a:rPr lang="en-US" sz="1200" b="1" kern="0" spc="300" dirty="0">
                <a:solidFill>
                  <a:srgbClr val="C9A24B"/>
                </a:solidFill>
                <a:latin typeface="Arial" pitchFamily="34" charset="0"/>
                <a:ea typeface="Arial" pitchFamily="34" charset="-122"/>
                <a:cs typeface="Arial" pitchFamily="34" charset="-120"/>
              </a:rPr>
              <a:t>WHY IT MATTERS TO YOU</a:t>
            </a:r>
            <a:endParaRPr lang="en-US" sz="1200" dirty="0"/>
          </a:p>
        </p:txBody>
      </p:sp>
      <p:sp>
        <p:nvSpPr>
          <p:cNvPr id="5" name="Text 3"/>
          <p:cNvSpPr/>
          <p:nvPr/>
        </p:nvSpPr>
        <p:spPr>
          <a:xfrm>
            <a:off x="640080" y="868680"/>
            <a:ext cx="10972800" cy="640080"/>
          </a:xfrm>
          <a:prstGeom prst="rect">
            <a:avLst/>
          </a:prstGeom>
          <a:noFill/>
          <a:ln/>
        </p:spPr>
        <p:txBody>
          <a:bodyPr wrap="square" lIns="0" tIns="0" rIns="0" bIns="0" rtlCol="0" anchor="ctr"/>
          <a:lstStyle/>
          <a:p>
            <a:pPr marL="0" indent="0">
              <a:buNone/>
            </a:pPr>
            <a:r>
              <a:rPr lang="en-US" sz="3200" b="1" dirty="0">
                <a:solidFill>
                  <a:srgbClr val="1E2761"/>
                </a:solidFill>
                <a:latin typeface="Arial" pitchFamily="34" charset="0"/>
                <a:ea typeface="Arial" pitchFamily="34" charset="-122"/>
                <a:cs typeface="Arial" pitchFamily="34" charset="-120"/>
              </a:rPr>
              <a:t>Not just any AI — a </a:t>
            </a:r>
            <a:r>
              <a:rPr lang="en-US" sz="3200" b="1" dirty="0">
                <a:solidFill>
                  <a:srgbClr val="1FA0DC"/>
                </a:solidFill>
                <a:latin typeface="Arial" pitchFamily="34" charset="0"/>
                <a:ea typeface="Arial" pitchFamily="34" charset="-122"/>
                <a:cs typeface="Arial" pitchFamily="34" charset="-120"/>
              </a:rPr>
              <a:t>Legal AI</a:t>
            </a:r>
            <a:endParaRPr lang="en-US" sz="3200" dirty="0"/>
          </a:p>
        </p:txBody>
      </p:sp>
      <p:sp>
        <p:nvSpPr>
          <p:cNvPr id="6" name="Text 4"/>
          <p:cNvSpPr/>
          <p:nvPr/>
        </p:nvSpPr>
        <p:spPr>
          <a:xfrm>
            <a:off x="640080" y="1481328"/>
            <a:ext cx="10607040" cy="457200"/>
          </a:xfrm>
          <a:prstGeom prst="rect">
            <a:avLst/>
          </a:prstGeom>
          <a:noFill/>
          <a:ln/>
        </p:spPr>
        <p:txBody>
          <a:bodyPr wrap="square" lIns="0" tIns="0" rIns="0" bIns="0" rtlCol="0" anchor="ctr"/>
          <a:lstStyle/>
          <a:p>
            <a:pPr marL="0" indent="0">
              <a:buNone/>
            </a:pPr>
            <a:r>
              <a:rPr lang="en-US" sz="1500" dirty="0">
                <a:solidFill>
                  <a:srgbClr val="222634"/>
                </a:solidFill>
                <a:latin typeface="Arial" pitchFamily="34" charset="0"/>
                <a:ea typeface="Arial" pitchFamily="34" charset="-122"/>
                <a:cs typeface="Arial" pitchFamily="34" charset="-120"/>
              </a:rPr>
              <a:t>A general chatbot can sound confident and still be wrong about Philippine law. A legal AI is different.</a:t>
            </a:r>
            <a:endParaRPr lang="en-US" sz="1500" dirty="0"/>
          </a:p>
        </p:txBody>
      </p:sp>
      <p:sp>
        <p:nvSpPr>
          <p:cNvPr id="7" name="Shape 5"/>
          <p:cNvSpPr/>
          <p:nvPr/>
        </p:nvSpPr>
        <p:spPr>
          <a:xfrm>
            <a:off x="640080" y="2148840"/>
            <a:ext cx="5303520" cy="2057400"/>
          </a:xfrm>
          <a:prstGeom prst="roundRect">
            <a:avLst>
              <a:gd name="adj" fmla="val 4000"/>
            </a:avLst>
          </a:prstGeom>
          <a:solidFill>
            <a:srgbClr val="FFFFFF"/>
          </a:solidFill>
          <a:ln/>
          <a:effectLst>
            <a:outerShdw blurRad="101600" dist="38100" dir="5400000" algn="bl" rotWithShape="0">
              <a:srgbClr val="000000">
                <a:alpha val="16000"/>
              </a:srgbClr>
            </a:outerShdw>
          </a:effectLst>
        </p:spPr>
      </p:sp>
      <p:sp>
        <p:nvSpPr>
          <p:cNvPr id="8" name="Shape 6"/>
          <p:cNvSpPr/>
          <p:nvPr/>
        </p:nvSpPr>
        <p:spPr>
          <a:xfrm>
            <a:off x="960120" y="2468880"/>
            <a:ext cx="658368" cy="658368"/>
          </a:xfrm>
          <a:prstGeom prst="ellipse">
            <a:avLst/>
          </a:prstGeom>
          <a:solidFill>
            <a:srgbClr val="6B7280"/>
          </a:solidFill>
          <a:ln/>
        </p:spPr>
      </p:sp>
      <p:pic>
        <p:nvPicPr>
          <p:cNvPr id="9" name="Image 0" descr="/home/claude/hk_ofw/icons/question_white.png"/>
          <p:cNvPicPr>
            <a:picLocks noChangeAspect="1"/>
          </p:cNvPicPr>
          <p:nvPr/>
        </p:nvPicPr>
        <p:blipFill>
          <a:blip r:embed="rId3"/>
          <a:stretch>
            <a:fillRect/>
          </a:stretch>
        </p:blipFill>
        <p:spPr>
          <a:xfrm>
            <a:off x="1131296" y="2640056"/>
            <a:ext cx="316017" cy="316017"/>
          </a:xfrm>
          <a:prstGeom prst="rect">
            <a:avLst/>
          </a:prstGeom>
        </p:spPr>
      </p:pic>
      <p:sp>
        <p:nvSpPr>
          <p:cNvPr id="10" name="Text 7"/>
          <p:cNvSpPr/>
          <p:nvPr/>
        </p:nvSpPr>
        <p:spPr>
          <a:xfrm>
            <a:off x="1783080" y="2542032"/>
            <a:ext cx="4023360" cy="457200"/>
          </a:xfrm>
          <a:prstGeom prst="rect">
            <a:avLst/>
          </a:prstGeom>
          <a:noFill/>
          <a:ln/>
        </p:spPr>
        <p:txBody>
          <a:bodyPr wrap="square" lIns="0" tIns="0" rIns="0" bIns="0" rtlCol="0" anchor="ctr"/>
          <a:lstStyle/>
          <a:p>
            <a:pPr marL="0" indent="0">
              <a:buNone/>
            </a:pPr>
            <a:r>
              <a:rPr lang="en-US" sz="1600" b="1" dirty="0">
                <a:solidFill>
                  <a:srgbClr val="6B7280"/>
                </a:solidFill>
                <a:latin typeface="Arial" pitchFamily="34" charset="0"/>
                <a:ea typeface="Arial" pitchFamily="34" charset="-122"/>
                <a:cs typeface="Arial" pitchFamily="34" charset="-120"/>
              </a:rPr>
              <a:t>A general chatbot</a:t>
            </a:r>
            <a:endParaRPr lang="en-US" sz="1600" dirty="0"/>
          </a:p>
        </p:txBody>
      </p:sp>
      <p:sp>
        <p:nvSpPr>
          <p:cNvPr id="11" name="Text 8"/>
          <p:cNvSpPr/>
          <p:nvPr/>
        </p:nvSpPr>
        <p:spPr>
          <a:xfrm>
            <a:off x="1005840" y="3246120"/>
            <a:ext cx="4663440" cy="868680"/>
          </a:xfrm>
          <a:prstGeom prst="rect">
            <a:avLst/>
          </a:prstGeom>
          <a:noFill/>
          <a:ln/>
        </p:spPr>
        <p:txBody>
          <a:bodyPr wrap="square" lIns="0" tIns="0" rIns="0" bIns="0" rtlCol="0" anchor="ctr"/>
          <a:lstStyle/>
          <a:p>
            <a:pPr marL="342900" indent="-342900">
              <a:spcAft>
                <a:spcPts val="500"/>
              </a:spcAft>
              <a:buSzPct val="100000"/>
              <a:buChar char="•"/>
            </a:pPr>
            <a:r>
              <a:rPr lang="en-US" sz="1250" dirty="0">
                <a:solidFill>
                  <a:srgbClr val="222634"/>
                </a:solidFill>
                <a:latin typeface="Arial" pitchFamily="34" charset="0"/>
                <a:ea typeface="Arial" pitchFamily="34" charset="-122"/>
                <a:cs typeface="Arial" pitchFamily="34" charset="-120"/>
              </a:rPr>
              <a:t>Guesses from the open internet</a:t>
            </a:r>
            <a:endParaRPr lang="en-US" sz="1250" dirty="0"/>
          </a:p>
          <a:p>
            <a:pPr marL="342900" indent="-342900">
              <a:spcAft>
                <a:spcPts val="500"/>
              </a:spcAft>
              <a:buSzPct val="100000"/>
              <a:buChar char="•"/>
            </a:pPr>
            <a:r>
              <a:rPr lang="en-US" sz="1250" dirty="0">
                <a:solidFill>
                  <a:srgbClr val="222634"/>
                </a:solidFill>
                <a:latin typeface="Arial" pitchFamily="34" charset="0"/>
                <a:ea typeface="Arial" pitchFamily="34" charset="-122"/>
                <a:cs typeface="Arial" pitchFamily="34" charset="-120"/>
              </a:rPr>
              <a:t>May cite foreign or outdated law</a:t>
            </a:r>
            <a:endParaRPr lang="en-US" sz="1250" dirty="0"/>
          </a:p>
          <a:p>
            <a:pPr marL="342900" indent="-342900">
              <a:spcAft>
                <a:spcPts val="500"/>
              </a:spcAft>
              <a:buSzPct val="100000"/>
              <a:buChar char="•"/>
            </a:pPr>
            <a:r>
              <a:rPr lang="en-US" sz="1250" dirty="0">
                <a:solidFill>
                  <a:srgbClr val="222634"/>
                </a:solidFill>
                <a:latin typeface="Arial" pitchFamily="34" charset="0"/>
                <a:ea typeface="Arial" pitchFamily="34" charset="-122"/>
                <a:cs typeface="Arial" pitchFamily="34" charset="-120"/>
              </a:rPr>
              <a:t>Cannot show you a real source</a:t>
            </a:r>
            <a:endParaRPr lang="en-US" sz="1250" dirty="0"/>
          </a:p>
        </p:txBody>
      </p:sp>
      <p:sp>
        <p:nvSpPr>
          <p:cNvPr id="12" name="Shape 9"/>
          <p:cNvSpPr/>
          <p:nvPr/>
        </p:nvSpPr>
        <p:spPr>
          <a:xfrm>
            <a:off x="6217920" y="2148840"/>
            <a:ext cx="5303520" cy="2057400"/>
          </a:xfrm>
          <a:prstGeom prst="roundRect">
            <a:avLst>
              <a:gd name="adj" fmla="val 4000"/>
            </a:avLst>
          </a:prstGeom>
          <a:solidFill>
            <a:srgbClr val="1E2761"/>
          </a:solidFill>
          <a:ln/>
          <a:effectLst>
            <a:outerShdw blurRad="101600" dist="38100" dir="5400000" algn="bl" rotWithShape="0">
              <a:srgbClr val="000000">
                <a:alpha val="16000"/>
              </a:srgbClr>
            </a:outerShdw>
          </a:effectLst>
        </p:spPr>
      </p:sp>
      <p:sp>
        <p:nvSpPr>
          <p:cNvPr id="13" name="Shape 10"/>
          <p:cNvSpPr/>
          <p:nvPr/>
        </p:nvSpPr>
        <p:spPr>
          <a:xfrm>
            <a:off x="6537960" y="2468880"/>
            <a:ext cx="658368" cy="658368"/>
          </a:xfrm>
          <a:prstGeom prst="ellipse">
            <a:avLst/>
          </a:prstGeom>
          <a:solidFill>
            <a:srgbClr val="C9A24B"/>
          </a:solidFill>
          <a:ln/>
        </p:spPr>
      </p:sp>
      <p:pic>
        <p:nvPicPr>
          <p:cNvPr id="14" name="Image 1" descr="/home/claude/hk_ofw/icons/shield_navy.png"/>
          <p:cNvPicPr>
            <a:picLocks noChangeAspect="1"/>
          </p:cNvPicPr>
          <p:nvPr/>
        </p:nvPicPr>
        <p:blipFill>
          <a:blip r:embed="rId4"/>
          <a:stretch>
            <a:fillRect/>
          </a:stretch>
        </p:blipFill>
        <p:spPr>
          <a:xfrm>
            <a:off x="6709136" y="2640056"/>
            <a:ext cx="316017" cy="316017"/>
          </a:xfrm>
          <a:prstGeom prst="rect">
            <a:avLst/>
          </a:prstGeom>
        </p:spPr>
      </p:pic>
      <p:sp>
        <p:nvSpPr>
          <p:cNvPr id="15" name="Text 11"/>
          <p:cNvSpPr/>
          <p:nvPr/>
        </p:nvSpPr>
        <p:spPr>
          <a:xfrm>
            <a:off x="7360920" y="2542032"/>
            <a:ext cx="4023360" cy="457200"/>
          </a:xfrm>
          <a:prstGeom prst="rect">
            <a:avLst/>
          </a:prstGeom>
          <a:noFill/>
          <a:ln/>
        </p:spPr>
        <p:txBody>
          <a:bodyPr wrap="square" lIns="0" tIns="0" rIns="0" bIns="0" rtlCol="0" anchor="ctr"/>
          <a:lstStyle/>
          <a:p>
            <a:pPr marL="0" indent="0">
              <a:buNone/>
            </a:pPr>
            <a:r>
              <a:rPr lang="en-US" sz="1600" b="1" dirty="0">
                <a:solidFill>
                  <a:srgbClr val="FFFFFF"/>
                </a:solidFill>
                <a:latin typeface="Arial" pitchFamily="34" charset="0"/>
                <a:ea typeface="Arial" pitchFamily="34" charset="-122"/>
                <a:cs typeface="Arial" pitchFamily="34" charset="-120"/>
              </a:rPr>
              <a:t>LEAi — a Legal AI</a:t>
            </a:r>
            <a:endParaRPr lang="en-US" sz="1600" dirty="0"/>
          </a:p>
        </p:txBody>
      </p:sp>
      <p:sp>
        <p:nvSpPr>
          <p:cNvPr id="16" name="Text 12"/>
          <p:cNvSpPr/>
          <p:nvPr/>
        </p:nvSpPr>
        <p:spPr>
          <a:xfrm>
            <a:off x="6583680" y="3246120"/>
            <a:ext cx="4663440" cy="868680"/>
          </a:xfrm>
          <a:prstGeom prst="rect">
            <a:avLst/>
          </a:prstGeom>
          <a:noFill/>
          <a:ln/>
        </p:spPr>
        <p:txBody>
          <a:bodyPr wrap="square" lIns="0" tIns="0" rIns="0" bIns="0" rtlCol="0" anchor="ctr"/>
          <a:lstStyle/>
          <a:p>
            <a:pPr marL="342900" indent="-342900">
              <a:spcAft>
                <a:spcPts val="500"/>
              </a:spcAft>
              <a:buSzPct val="100000"/>
              <a:buChar char="•"/>
            </a:pPr>
            <a:r>
              <a:rPr lang="en-US" sz="1250" dirty="0">
                <a:solidFill>
                  <a:srgbClr val="CADCFC"/>
                </a:solidFill>
                <a:latin typeface="Arial" pitchFamily="34" charset="0"/>
                <a:ea typeface="Arial" pitchFamily="34" charset="-122"/>
                <a:cs typeface="Arial" pitchFamily="34" charset="-120"/>
              </a:rPr>
              <a:t>Built on actual Philippine law</a:t>
            </a:r>
            <a:endParaRPr lang="en-US" sz="1250" dirty="0"/>
          </a:p>
          <a:p>
            <a:pPr marL="342900" indent="-342900">
              <a:spcAft>
                <a:spcPts val="500"/>
              </a:spcAft>
              <a:buSzPct val="100000"/>
              <a:buChar char="•"/>
            </a:pPr>
            <a:r>
              <a:rPr lang="en-US" sz="1250" dirty="0">
                <a:solidFill>
                  <a:srgbClr val="CADCFC"/>
                </a:solidFill>
                <a:latin typeface="Arial" pitchFamily="34" charset="0"/>
                <a:ea typeface="Arial" pitchFamily="34" charset="-122"/>
                <a:cs typeface="Arial" pitchFamily="34" charset="-120"/>
              </a:rPr>
              <a:t>Cites the real statute or ruling</a:t>
            </a:r>
            <a:endParaRPr lang="en-US" sz="1250" dirty="0"/>
          </a:p>
          <a:p>
            <a:pPr marL="342900" indent="-342900">
              <a:spcAft>
                <a:spcPts val="500"/>
              </a:spcAft>
              <a:buSzPct val="100000"/>
              <a:buChar char="•"/>
            </a:pPr>
            <a:r>
              <a:rPr lang="en-US" sz="1250" dirty="0">
                <a:solidFill>
                  <a:srgbClr val="CADCFC"/>
                </a:solidFill>
                <a:latin typeface="Arial" pitchFamily="34" charset="0"/>
                <a:ea typeface="Arial" pitchFamily="34" charset="-122"/>
                <a:cs typeface="Arial" pitchFamily="34" charset="-120"/>
              </a:rPr>
              <a:t>You can verify every answer</a:t>
            </a:r>
            <a:endParaRPr lang="en-US" sz="1250" dirty="0"/>
          </a:p>
        </p:txBody>
      </p:sp>
      <p:sp>
        <p:nvSpPr>
          <p:cNvPr id="17" name="Text 13"/>
          <p:cNvSpPr/>
          <p:nvPr/>
        </p:nvSpPr>
        <p:spPr>
          <a:xfrm>
            <a:off x="640080" y="4434840"/>
            <a:ext cx="10058400" cy="320040"/>
          </a:xfrm>
          <a:prstGeom prst="rect">
            <a:avLst/>
          </a:prstGeom>
          <a:noFill/>
          <a:ln/>
        </p:spPr>
        <p:txBody>
          <a:bodyPr wrap="square" lIns="0" tIns="0" rIns="0" bIns="0" rtlCol="0" anchor="ctr"/>
          <a:lstStyle/>
          <a:p>
            <a:pPr marL="0" indent="0">
              <a:buNone/>
            </a:pPr>
            <a:r>
              <a:rPr lang="en-US" sz="1400" b="1" dirty="0">
                <a:solidFill>
                  <a:srgbClr val="1E2761"/>
                </a:solidFill>
                <a:latin typeface="Arial" pitchFamily="34" charset="0"/>
                <a:ea typeface="Arial" pitchFamily="34" charset="-122"/>
                <a:cs typeface="Arial" pitchFamily="34" charset="-120"/>
              </a:rPr>
              <a:t>What this means for an OFW:</a:t>
            </a:r>
            <a:endParaRPr lang="en-US" sz="1400" dirty="0"/>
          </a:p>
        </p:txBody>
      </p:sp>
      <p:sp>
        <p:nvSpPr>
          <p:cNvPr id="18" name="Shape 14"/>
          <p:cNvSpPr/>
          <p:nvPr/>
        </p:nvSpPr>
        <p:spPr>
          <a:xfrm>
            <a:off x="640080" y="4846320"/>
            <a:ext cx="2679192" cy="1280160"/>
          </a:xfrm>
          <a:prstGeom prst="roundRect">
            <a:avLst>
              <a:gd name="adj" fmla="val 6429"/>
            </a:avLst>
          </a:prstGeom>
          <a:solidFill>
            <a:srgbClr val="EAF1FB"/>
          </a:solidFill>
          <a:ln/>
          <a:effectLst>
            <a:outerShdw blurRad="101600" dist="38100" dir="5400000" algn="bl" rotWithShape="0">
              <a:srgbClr val="000000">
                <a:alpha val="16000"/>
              </a:srgbClr>
            </a:outerShdw>
          </a:effectLst>
        </p:spPr>
      </p:sp>
      <p:sp>
        <p:nvSpPr>
          <p:cNvPr id="19" name="Shape 15"/>
          <p:cNvSpPr/>
          <p:nvPr/>
        </p:nvSpPr>
        <p:spPr>
          <a:xfrm>
            <a:off x="896112" y="5102352"/>
            <a:ext cx="530352" cy="530352"/>
          </a:xfrm>
          <a:prstGeom prst="ellipse">
            <a:avLst/>
          </a:prstGeom>
          <a:solidFill>
            <a:srgbClr val="1FA0DC"/>
          </a:solidFill>
          <a:ln/>
        </p:spPr>
      </p:sp>
      <p:pic>
        <p:nvPicPr>
          <p:cNvPr id="20" name="Image 2" descr="/home/claude/hk_ofw/icons/clock_white.png"/>
          <p:cNvPicPr>
            <a:picLocks noChangeAspect="1"/>
          </p:cNvPicPr>
          <p:nvPr/>
        </p:nvPicPr>
        <p:blipFill>
          <a:blip r:embed="rId5"/>
          <a:stretch>
            <a:fillRect/>
          </a:stretch>
        </p:blipFill>
        <p:spPr>
          <a:xfrm>
            <a:off x="1034004" y="5240244"/>
            <a:ext cx="254569" cy="254569"/>
          </a:xfrm>
          <a:prstGeom prst="rect">
            <a:avLst/>
          </a:prstGeom>
        </p:spPr>
      </p:pic>
      <p:sp>
        <p:nvSpPr>
          <p:cNvPr id="21" name="Text 16"/>
          <p:cNvSpPr/>
          <p:nvPr/>
        </p:nvSpPr>
        <p:spPr>
          <a:xfrm>
            <a:off x="1508760" y="5074920"/>
            <a:ext cx="1691640" cy="365760"/>
          </a:xfrm>
          <a:prstGeom prst="rect">
            <a:avLst/>
          </a:prstGeom>
          <a:noFill/>
          <a:ln/>
        </p:spPr>
        <p:txBody>
          <a:bodyPr wrap="square" lIns="0" tIns="0" rIns="0" bIns="0" rtlCol="0" anchor="ctr"/>
          <a:lstStyle/>
          <a:p>
            <a:pPr marL="0" indent="0">
              <a:buNone/>
            </a:pPr>
            <a:r>
              <a:rPr lang="en-US" sz="1300" b="1" dirty="0">
                <a:solidFill>
                  <a:srgbClr val="1E2761"/>
                </a:solidFill>
                <a:latin typeface="Arial" pitchFamily="34" charset="0"/>
                <a:ea typeface="Arial" pitchFamily="34" charset="-122"/>
                <a:cs typeface="Arial" pitchFamily="34" charset="-120"/>
              </a:rPr>
              <a:t>Always there</a:t>
            </a:r>
            <a:endParaRPr lang="en-US" sz="1300" dirty="0"/>
          </a:p>
        </p:txBody>
      </p:sp>
      <p:sp>
        <p:nvSpPr>
          <p:cNvPr id="22" name="Text 17"/>
          <p:cNvSpPr/>
          <p:nvPr/>
        </p:nvSpPr>
        <p:spPr>
          <a:xfrm>
            <a:off x="896112" y="5559552"/>
            <a:ext cx="2286000" cy="457200"/>
          </a:xfrm>
          <a:prstGeom prst="rect">
            <a:avLst/>
          </a:prstGeom>
          <a:noFill/>
          <a:ln/>
        </p:spPr>
        <p:txBody>
          <a:bodyPr wrap="square" lIns="0" tIns="0" rIns="0" bIns="0" rtlCol="0" anchor="ctr"/>
          <a:lstStyle/>
          <a:p>
            <a:pPr marL="0" indent="0">
              <a:buNone/>
            </a:pPr>
            <a:r>
              <a:rPr lang="en-US" sz="1050" dirty="0">
                <a:solidFill>
                  <a:srgbClr val="6B7280"/>
                </a:solidFill>
                <a:latin typeface="Arial" pitchFamily="34" charset="0"/>
                <a:ea typeface="Arial" pitchFamily="34" charset="-122"/>
                <a:cs typeface="Arial" pitchFamily="34" charset="-120"/>
              </a:rPr>
              <a:t>On your day off, any hour.</a:t>
            </a:r>
            <a:endParaRPr lang="en-US" sz="1050" dirty="0"/>
          </a:p>
        </p:txBody>
      </p:sp>
      <p:sp>
        <p:nvSpPr>
          <p:cNvPr id="23" name="Shape 18"/>
          <p:cNvSpPr/>
          <p:nvPr/>
        </p:nvSpPr>
        <p:spPr>
          <a:xfrm>
            <a:off x="3429000" y="4846320"/>
            <a:ext cx="2679192" cy="1280160"/>
          </a:xfrm>
          <a:prstGeom prst="roundRect">
            <a:avLst>
              <a:gd name="adj" fmla="val 6429"/>
            </a:avLst>
          </a:prstGeom>
          <a:solidFill>
            <a:srgbClr val="EAF1FB"/>
          </a:solidFill>
          <a:ln/>
          <a:effectLst>
            <a:outerShdw blurRad="101600" dist="38100" dir="5400000" algn="bl" rotWithShape="0">
              <a:srgbClr val="000000">
                <a:alpha val="16000"/>
              </a:srgbClr>
            </a:outerShdw>
          </a:effectLst>
        </p:spPr>
      </p:sp>
      <p:sp>
        <p:nvSpPr>
          <p:cNvPr id="24" name="Shape 19"/>
          <p:cNvSpPr/>
          <p:nvPr/>
        </p:nvSpPr>
        <p:spPr>
          <a:xfrm>
            <a:off x="3685032" y="5102352"/>
            <a:ext cx="530352" cy="530352"/>
          </a:xfrm>
          <a:prstGeom prst="ellipse">
            <a:avLst/>
          </a:prstGeom>
          <a:solidFill>
            <a:srgbClr val="1FA0DC"/>
          </a:solidFill>
          <a:ln/>
        </p:spPr>
      </p:sp>
      <p:pic>
        <p:nvPicPr>
          <p:cNvPr id="25" name="Image 3" descr="/home/claude/hk_ofw/icons/money_white.png"/>
          <p:cNvPicPr>
            <a:picLocks noChangeAspect="1"/>
          </p:cNvPicPr>
          <p:nvPr/>
        </p:nvPicPr>
        <p:blipFill>
          <a:blip r:embed="rId6"/>
          <a:stretch>
            <a:fillRect/>
          </a:stretch>
        </p:blipFill>
        <p:spPr>
          <a:xfrm>
            <a:off x="3822924" y="5240244"/>
            <a:ext cx="254569" cy="254569"/>
          </a:xfrm>
          <a:prstGeom prst="rect">
            <a:avLst/>
          </a:prstGeom>
        </p:spPr>
      </p:pic>
      <p:sp>
        <p:nvSpPr>
          <p:cNvPr id="26" name="Text 20"/>
          <p:cNvSpPr/>
          <p:nvPr/>
        </p:nvSpPr>
        <p:spPr>
          <a:xfrm>
            <a:off x="4297680" y="5074920"/>
            <a:ext cx="1691640" cy="365760"/>
          </a:xfrm>
          <a:prstGeom prst="rect">
            <a:avLst/>
          </a:prstGeom>
          <a:noFill/>
          <a:ln/>
        </p:spPr>
        <p:txBody>
          <a:bodyPr wrap="square" lIns="0" tIns="0" rIns="0" bIns="0" rtlCol="0" anchor="ctr"/>
          <a:lstStyle/>
          <a:p>
            <a:pPr marL="0" indent="0">
              <a:buNone/>
            </a:pPr>
            <a:r>
              <a:rPr lang="en-US" sz="1300" b="1" dirty="0">
                <a:solidFill>
                  <a:srgbClr val="1E2761"/>
                </a:solidFill>
                <a:latin typeface="Arial" pitchFamily="34" charset="0"/>
                <a:ea typeface="Arial" pitchFamily="34" charset="-122"/>
                <a:cs typeface="Arial" pitchFamily="34" charset="-120"/>
              </a:rPr>
              <a:t>Affordable</a:t>
            </a:r>
            <a:endParaRPr lang="en-US" sz="1300" dirty="0"/>
          </a:p>
        </p:txBody>
      </p:sp>
      <p:sp>
        <p:nvSpPr>
          <p:cNvPr id="27" name="Text 21"/>
          <p:cNvSpPr/>
          <p:nvPr/>
        </p:nvSpPr>
        <p:spPr>
          <a:xfrm>
            <a:off x="3685032" y="5559552"/>
            <a:ext cx="2286000" cy="457200"/>
          </a:xfrm>
          <a:prstGeom prst="rect">
            <a:avLst/>
          </a:prstGeom>
          <a:noFill/>
          <a:ln/>
        </p:spPr>
        <p:txBody>
          <a:bodyPr wrap="square" lIns="0" tIns="0" rIns="0" bIns="0" rtlCol="0" anchor="ctr"/>
          <a:lstStyle/>
          <a:p>
            <a:pPr marL="0" indent="0">
              <a:buNone/>
            </a:pPr>
            <a:r>
              <a:rPr lang="en-US" sz="1050" dirty="0">
                <a:solidFill>
                  <a:srgbClr val="6B7280"/>
                </a:solidFill>
                <a:latin typeface="Arial" pitchFamily="34" charset="0"/>
                <a:ea typeface="Arial" pitchFamily="34" charset="-122"/>
                <a:cs typeface="Arial" pitchFamily="34" charset="-120"/>
              </a:rPr>
              <a:t>A fraction of a consultation.</a:t>
            </a:r>
            <a:endParaRPr lang="en-US" sz="1050" dirty="0"/>
          </a:p>
        </p:txBody>
      </p:sp>
      <p:sp>
        <p:nvSpPr>
          <p:cNvPr id="28" name="Shape 22"/>
          <p:cNvSpPr/>
          <p:nvPr/>
        </p:nvSpPr>
        <p:spPr>
          <a:xfrm>
            <a:off x="6217920" y="4846320"/>
            <a:ext cx="2679192" cy="1280160"/>
          </a:xfrm>
          <a:prstGeom prst="roundRect">
            <a:avLst>
              <a:gd name="adj" fmla="val 6429"/>
            </a:avLst>
          </a:prstGeom>
          <a:solidFill>
            <a:srgbClr val="EAF1FB"/>
          </a:solidFill>
          <a:ln/>
          <a:effectLst>
            <a:outerShdw blurRad="101600" dist="38100" dir="5400000" algn="bl" rotWithShape="0">
              <a:srgbClr val="000000">
                <a:alpha val="16000"/>
              </a:srgbClr>
            </a:outerShdw>
          </a:effectLst>
        </p:spPr>
      </p:sp>
      <p:sp>
        <p:nvSpPr>
          <p:cNvPr id="29" name="Shape 23"/>
          <p:cNvSpPr/>
          <p:nvPr/>
        </p:nvSpPr>
        <p:spPr>
          <a:xfrm>
            <a:off x="6473952" y="5102352"/>
            <a:ext cx="530352" cy="530352"/>
          </a:xfrm>
          <a:prstGeom prst="ellipse">
            <a:avLst/>
          </a:prstGeom>
          <a:solidFill>
            <a:srgbClr val="1FA0DC"/>
          </a:solidFill>
          <a:ln/>
        </p:spPr>
      </p:sp>
      <p:pic>
        <p:nvPicPr>
          <p:cNvPr id="30" name="Image 4" descr="/home/claude/hk_ofw/icons/globe_white.png"/>
          <p:cNvPicPr>
            <a:picLocks noChangeAspect="1"/>
          </p:cNvPicPr>
          <p:nvPr/>
        </p:nvPicPr>
        <p:blipFill>
          <a:blip r:embed="rId7"/>
          <a:stretch>
            <a:fillRect/>
          </a:stretch>
        </p:blipFill>
        <p:spPr>
          <a:xfrm>
            <a:off x="6611844" y="5240244"/>
            <a:ext cx="254569" cy="254569"/>
          </a:xfrm>
          <a:prstGeom prst="rect">
            <a:avLst/>
          </a:prstGeom>
        </p:spPr>
      </p:pic>
      <p:sp>
        <p:nvSpPr>
          <p:cNvPr id="31" name="Text 24"/>
          <p:cNvSpPr/>
          <p:nvPr/>
        </p:nvSpPr>
        <p:spPr>
          <a:xfrm>
            <a:off x="7086600" y="5074920"/>
            <a:ext cx="1691640" cy="365760"/>
          </a:xfrm>
          <a:prstGeom prst="rect">
            <a:avLst/>
          </a:prstGeom>
          <a:noFill/>
          <a:ln/>
        </p:spPr>
        <p:txBody>
          <a:bodyPr wrap="square" lIns="0" tIns="0" rIns="0" bIns="0" rtlCol="0" anchor="ctr"/>
          <a:lstStyle/>
          <a:p>
            <a:pPr marL="0" indent="0">
              <a:buNone/>
            </a:pPr>
            <a:r>
              <a:rPr lang="en-US" sz="1300" b="1" dirty="0">
                <a:solidFill>
                  <a:srgbClr val="1E2761"/>
                </a:solidFill>
                <a:latin typeface="Arial" pitchFamily="34" charset="0"/>
                <a:ea typeface="Arial" pitchFamily="34" charset="-122"/>
                <a:cs typeface="Arial" pitchFamily="34" charset="-120"/>
              </a:rPr>
              <a:t>Your language</a:t>
            </a:r>
            <a:endParaRPr lang="en-US" sz="1300" dirty="0"/>
          </a:p>
        </p:txBody>
      </p:sp>
      <p:sp>
        <p:nvSpPr>
          <p:cNvPr id="32" name="Text 25"/>
          <p:cNvSpPr/>
          <p:nvPr/>
        </p:nvSpPr>
        <p:spPr>
          <a:xfrm>
            <a:off x="6473952" y="5559552"/>
            <a:ext cx="2286000" cy="457200"/>
          </a:xfrm>
          <a:prstGeom prst="rect">
            <a:avLst/>
          </a:prstGeom>
          <a:noFill/>
          <a:ln/>
        </p:spPr>
        <p:txBody>
          <a:bodyPr wrap="square" lIns="0" tIns="0" rIns="0" bIns="0" rtlCol="0" anchor="ctr"/>
          <a:lstStyle/>
          <a:p>
            <a:pPr marL="0" indent="0">
              <a:buNone/>
            </a:pPr>
            <a:r>
              <a:rPr lang="en-US" sz="1050" dirty="0">
                <a:solidFill>
                  <a:srgbClr val="6B7280"/>
                </a:solidFill>
                <a:latin typeface="Arial" pitchFamily="34" charset="0"/>
                <a:ea typeface="Arial" pitchFamily="34" charset="-122"/>
                <a:cs typeface="Arial" pitchFamily="34" charset="-120"/>
              </a:rPr>
              <a:t>English, Tagalog, Taglish.</a:t>
            </a:r>
            <a:endParaRPr lang="en-US" sz="1050" dirty="0"/>
          </a:p>
        </p:txBody>
      </p:sp>
      <p:sp>
        <p:nvSpPr>
          <p:cNvPr id="33" name="Shape 26"/>
          <p:cNvSpPr/>
          <p:nvPr/>
        </p:nvSpPr>
        <p:spPr>
          <a:xfrm>
            <a:off x="9006840" y="4846320"/>
            <a:ext cx="2679192" cy="1280160"/>
          </a:xfrm>
          <a:prstGeom prst="roundRect">
            <a:avLst>
              <a:gd name="adj" fmla="val 6429"/>
            </a:avLst>
          </a:prstGeom>
          <a:solidFill>
            <a:srgbClr val="EAF1FB"/>
          </a:solidFill>
          <a:ln/>
          <a:effectLst>
            <a:outerShdw blurRad="101600" dist="38100" dir="5400000" algn="bl" rotWithShape="0">
              <a:srgbClr val="000000">
                <a:alpha val="16000"/>
              </a:srgbClr>
            </a:outerShdw>
          </a:effectLst>
        </p:spPr>
      </p:sp>
      <p:sp>
        <p:nvSpPr>
          <p:cNvPr id="34" name="Shape 27"/>
          <p:cNvSpPr/>
          <p:nvPr/>
        </p:nvSpPr>
        <p:spPr>
          <a:xfrm>
            <a:off x="9262872" y="5102352"/>
            <a:ext cx="530352" cy="530352"/>
          </a:xfrm>
          <a:prstGeom prst="ellipse">
            <a:avLst/>
          </a:prstGeom>
          <a:solidFill>
            <a:srgbClr val="1FA0DC"/>
          </a:solidFill>
          <a:ln/>
        </p:spPr>
      </p:sp>
      <p:pic>
        <p:nvPicPr>
          <p:cNvPr id="35" name="Image 5" descr="/home/claude/hk_ofw/icons/shield_white.png"/>
          <p:cNvPicPr>
            <a:picLocks noChangeAspect="1"/>
          </p:cNvPicPr>
          <p:nvPr/>
        </p:nvPicPr>
        <p:blipFill>
          <a:blip r:embed="rId8"/>
          <a:stretch>
            <a:fillRect/>
          </a:stretch>
        </p:blipFill>
        <p:spPr>
          <a:xfrm>
            <a:off x="9400764" y="5240244"/>
            <a:ext cx="254569" cy="254569"/>
          </a:xfrm>
          <a:prstGeom prst="rect">
            <a:avLst/>
          </a:prstGeom>
        </p:spPr>
      </p:pic>
      <p:sp>
        <p:nvSpPr>
          <p:cNvPr id="36" name="Text 28"/>
          <p:cNvSpPr/>
          <p:nvPr/>
        </p:nvSpPr>
        <p:spPr>
          <a:xfrm>
            <a:off x="9875520" y="5074920"/>
            <a:ext cx="1691640" cy="365760"/>
          </a:xfrm>
          <a:prstGeom prst="rect">
            <a:avLst/>
          </a:prstGeom>
          <a:noFill/>
          <a:ln/>
        </p:spPr>
        <p:txBody>
          <a:bodyPr wrap="square" lIns="0" tIns="0" rIns="0" bIns="0" rtlCol="0" anchor="ctr"/>
          <a:lstStyle/>
          <a:p>
            <a:pPr marL="0" indent="0">
              <a:buNone/>
            </a:pPr>
            <a:r>
              <a:rPr lang="en-US" sz="1300" b="1" dirty="0">
                <a:solidFill>
                  <a:srgbClr val="1E2761"/>
                </a:solidFill>
                <a:latin typeface="Arial" pitchFamily="34" charset="0"/>
                <a:ea typeface="Arial" pitchFamily="34" charset="-122"/>
                <a:cs typeface="Arial" pitchFamily="34" charset="-120"/>
              </a:rPr>
              <a:t>Private</a:t>
            </a:r>
            <a:endParaRPr lang="en-US" sz="1300" dirty="0"/>
          </a:p>
        </p:txBody>
      </p:sp>
      <p:sp>
        <p:nvSpPr>
          <p:cNvPr id="37" name="Text 29"/>
          <p:cNvSpPr/>
          <p:nvPr/>
        </p:nvSpPr>
        <p:spPr>
          <a:xfrm>
            <a:off x="9262872" y="5559552"/>
            <a:ext cx="2286000" cy="457200"/>
          </a:xfrm>
          <a:prstGeom prst="rect">
            <a:avLst/>
          </a:prstGeom>
          <a:noFill/>
          <a:ln/>
        </p:spPr>
        <p:txBody>
          <a:bodyPr wrap="square" lIns="0" tIns="0" rIns="0" bIns="0" rtlCol="0" anchor="ctr"/>
          <a:lstStyle/>
          <a:p>
            <a:pPr marL="0" indent="0">
              <a:buNone/>
            </a:pPr>
            <a:r>
              <a:rPr lang="en-US" sz="1050" dirty="0">
                <a:solidFill>
                  <a:srgbClr val="6B7280"/>
                </a:solidFill>
                <a:latin typeface="Arial" pitchFamily="34" charset="0"/>
                <a:ea typeface="Arial" pitchFamily="34" charset="-122"/>
                <a:cs typeface="Arial" pitchFamily="34" charset="-120"/>
              </a:rPr>
              <a:t>Ask sensitive things safely.</a:t>
            </a:r>
            <a:endParaRPr lang="en-US" sz="1050" dirty="0"/>
          </a:p>
        </p:txBody>
      </p:sp>
      <p:pic>
        <p:nvPicPr>
          <p:cNvPr id="38" name="Image 6" descr="/home/claude/hk_ofw/logo_mark.png"/>
          <p:cNvPicPr>
            <a:picLocks noChangeAspect="1"/>
          </p:cNvPicPr>
          <p:nvPr/>
        </p:nvPicPr>
        <p:blipFill>
          <a:blip r:embed="rId9"/>
          <a:stretch>
            <a:fillRect/>
          </a:stretch>
        </p:blipFill>
        <p:spPr>
          <a:xfrm>
            <a:off x="502920" y="6382512"/>
            <a:ext cx="837869" cy="274320"/>
          </a:xfrm>
          <a:prstGeom prst="rect">
            <a:avLst/>
          </a:prstGeom>
        </p:spPr>
      </p:pic>
      <p:sp>
        <p:nvSpPr>
          <p:cNvPr id="39" name="Text 30"/>
          <p:cNvSpPr/>
          <p:nvPr/>
        </p:nvSpPr>
        <p:spPr>
          <a:xfrm>
            <a:off x="9372600" y="6446520"/>
            <a:ext cx="2286000" cy="274320"/>
          </a:xfrm>
          <a:prstGeom prst="rect">
            <a:avLst/>
          </a:prstGeom>
          <a:noFill/>
          <a:ln/>
        </p:spPr>
        <p:txBody>
          <a:bodyPr wrap="square" rtlCol="0" anchor="ctr"/>
          <a:lstStyle/>
          <a:p>
            <a:pPr marL="0" indent="0" algn="r">
              <a:buNone/>
            </a:pPr>
            <a:r>
              <a:rPr lang="en-US" sz="900" dirty="0">
                <a:solidFill>
                  <a:srgbClr val="6B7280"/>
                </a:solidFill>
                <a:latin typeface="Arial" pitchFamily="34" charset="0"/>
                <a:ea typeface="Arial" pitchFamily="34" charset="-122"/>
                <a:cs typeface="Arial" pitchFamily="34" charset="-120"/>
              </a:rPr>
              <a:t>Thinc Office Corp</a:t>
            </a:r>
            <a:endParaRPr lang="en-US" sz="900" dirty="0"/>
          </a:p>
        </p:txBody>
      </p:sp>
    </p:spTree>
    <p:extLst>
      <p:ext uri="{BB962C8B-B14F-4D97-AF65-F5344CB8AC3E}">
        <p14:creationId xmlns:p14="http://schemas.microsoft.com/office/powerpoint/2010/main" val="3791910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640080" y="566928"/>
            <a:ext cx="10058400" cy="274320"/>
          </a:xfrm>
          <a:prstGeom prst="rect">
            <a:avLst/>
          </a:prstGeom>
          <a:noFill/>
          <a:ln/>
        </p:spPr>
        <p:txBody>
          <a:bodyPr wrap="square" lIns="0" tIns="0" rIns="0" bIns="0" rtlCol="0" anchor="ctr"/>
          <a:lstStyle/>
          <a:p>
            <a:pPr marL="0" indent="0">
              <a:buNone/>
            </a:pPr>
            <a:r>
              <a:rPr lang="en-US" sz="1200" b="1" kern="0" spc="300" dirty="0">
                <a:solidFill>
                  <a:srgbClr val="C9A24B"/>
                </a:solidFill>
                <a:latin typeface="Arial" pitchFamily="34" charset="0"/>
                <a:ea typeface="Arial" pitchFamily="34" charset="-122"/>
                <a:cs typeface="Arial" pitchFamily="34" charset="-120"/>
              </a:rPr>
              <a:t>THE LIVE DEMO  ·  THREE TASKS</a:t>
            </a:r>
            <a:endParaRPr lang="en-US" sz="1200" dirty="0"/>
          </a:p>
        </p:txBody>
      </p:sp>
      <p:sp>
        <p:nvSpPr>
          <p:cNvPr id="5" name="Text 3"/>
          <p:cNvSpPr/>
          <p:nvPr/>
        </p:nvSpPr>
        <p:spPr>
          <a:xfrm>
            <a:off x="640080" y="868680"/>
            <a:ext cx="10972800" cy="640080"/>
          </a:xfrm>
          <a:prstGeom prst="rect">
            <a:avLst/>
          </a:prstGeom>
          <a:noFill/>
          <a:ln/>
        </p:spPr>
        <p:txBody>
          <a:bodyPr wrap="square" lIns="0" tIns="0" rIns="0" bIns="0" rtlCol="0" anchor="ctr"/>
          <a:lstStyle/>
          <a:p>
            <a:pPr marL="0" indent="0">
              <a:buNone/>
            </a:pPr>
            <a:r>
              <a:rPr lang="en-US" sz="3200" b="1" dirty="0">
                <a:solidFill>
                  <a:srgbClr val="1E2761"/>
                </a:solidFill>
                <a:latin typeface="Arial" pitchFamily="34" charset="0"/>
                <a:ea typeface="Arial" pitchFamily="34" charset="-122"/>
                <a:cs typeface="Arial" pitchFamily="34" charset="-120"/>
              </a:rPr>
              <a:t>What LEAi can do </a:t>
            </a:r>
            <a:r>
              <a:rPr lang="en-US" sz="3200" b="1" dirty="0">
                <a:solidFill>
                  <a:srgbClr val="1FA0DC"/>
                </a:solidFill>
                <a:latin typeface="Arial" pitchFamily="34" charset="0"/>
                <a:ea typeface="Arial" pitchFamily="34" charset="-122"/>
                <a:cs typeface="Arial" pitchFamily="34" charset="-120"/>
              </a:rPr>
              <a:t>for you</a:t>
            </a:r>
            <a:endParaRPr lang="en-US" sz="3200" dirty="0"/>
          </a:p>
        </p:txBody>
      </p:sp>
      <p:sp>
        <p:nvSpPr>
          <p:cNvPr id="6" name="Text 4"/>
          <p:cNvSpPr/>
          <p:nvPr/>
        </p:nvSpPr>
        <p:spPr>
          <a:xfrm>
            <a:off x="640080" y="1481328"/>
            <a:ext cx="10607040" cy="457200"/>
          </a:xfrm>
          <a:prstGeom prst="rect">
            <a:avLst/>
          </a:prstGeom>
          <a:noFill/>
          <a:ln/>
        </p:spPr>
        <p:txBody>
          <a:bodyPr wrap="square" lIns="0" tIns="0" rIns="0" bIns="0" rtlCol="0" anchor="ctr"/>
          <a:lstStyle/>
          <a:p>
            <a:pPr marL="0" indent="0">
              <a:buNone/>
            </a:pPr>
            <a:r>
              <a:rPr lang="en-US" sz="1500" dirty="0">
                <a:solidFill>
                  <a:srgbClr val="222634"/>
                </a:solidFill>
                <a:latin typeface="Arial" pitchFamily="34" charset="0"/>
                <a:ea typeface="Arial" pitchFamily="34" charset="-122"/>
                <a:cs typeface="Arial" pitchFamily="34" charset="-120"/>
              </a:rPr>
              <a:t>In a few minutes you'll see all three, live — then try them yourself.</a:t>
            </a:r>
            <a:endParaRPr lang="en-US" sz="1500" dirty="0"/>
          </a:p>
        </p:txBody>
      </p:sp>
      <p:sp>
        <p:nvSpPr>
          <p:cNvPr id="7" name="Shape 5"/>
          <p:cNvSpPr/>
          <p:nvPr/>
        </p:nvSpPr>
        <p:spPr>
          <a:xfrm>
            <a:off x="640080" y="2286000"/>
            <a:ext cx="3520440" cy="3611880"/>
          </a:xfrm>
          <a:prstGeom prst="roundRect">
            <a:avLst>
              <a:gd name="adj" fmla="val 2338"/>
            </a:avLst>
          </a:prstGeom>
          <a:solidFill>
            <a:srgbClr val="FFFFFF"/>
          </a:solidFill>
          <a:ln/>
          <a:effectLst>
            <a:outerShdw blurRad="101600" dist="38100" dir="5400000" algn="bl" rotWithShape="0">
              <a:srgbClr val="000000">
                <a:alpha val="16000"/>
              </a:srgbClr>
            </a:outerShdw>
          </a:effectLst>
        </p:spPr>
      </p:sp>
      <p:sp>
        <p:nvSpPr>
          <p:cNvPr id="8" name="Shape 6"/>
          <p:cNvSpPr/>
          <p:nvPr/>
        </p:nvSpPr>
        <p:spPr>
          <a:xfrm>
            <a:off x="960120" y="2606040"/>
            <a:ext cx="914400" cy="914400"/>
          </a:xfrm>
          <a:prstGeom prst="ellipse">
            <a:avLst/>
          </a:prstGeom>
          <a:solidFill>
            <a:srgbClr val="1FA0DC"/>
          </a:solidFill>
          <a:ln/>
        </p:spPr>
      </p:sp>
      <p:sp>
        <p:nvSpPr>
          <p:cNvPr id="9" name="Text 7"/>
          <p:cNvSpPr/>
          <p:nvPr/>
        </p:nvSpPr>
        <p:spPr>
          <a:xfrm>
            <a:off x="960120" y="2606040"/>
            <a:ext cx="914400" cy="914400"/>
          </a:xfrm>
          <a:prstGeom prst="rect">
            <a:avLst/>
          </a:prstGeom>
          <a:noFill/>
          <a:ln/>
        </p:spPr>
        <p:txBody>
          <a:bodyPr wrap="square" lIns="0" tIns="0" rIns="0" bIns="0" rtlCol="0" anchor="ctr"/>
          <a:lstStyle/>
          <a:p>
            <a:pPr marL="0" indent="0" algn="ctr">
              <a:buNone/>
            </a:pPr>
            <a:r>
              <a:rPr lang="en-US" sz="3400" b="1" dirty="0">
                <a:solidFill>
                  <a:srgbClr val="FFFFFF"/>
                </a:solidFill>
                <a:latin typeface="Arial" pitchFamily="34" charset="0"/>
                <a:ea typeface="Arial" pitchFamily="34" charset="-122"/>
                <a:cs typeface="Arial" pitchFamily="34" charset="-120"/>
              </a:rPr>
              <a:t>1</a:t>
            </a:r>
            <a:endParaRPr lang="en-US" sz="3400" dirty="0"/>
          </a:p>
        </p:txBody>
      </p:sp>
      <p:sp>
        <p:nvSpPr>
          <p:cNvPr id="10" name="Shape 8"/>
          <p:cNvSpPr/>
          <p:nvPr/>
        </p:nvSpPr>
        <p:spPr>
          <a:xfrm>
            <a:off x="2971800" y="2697480"/>
            <a:ext cx="731520" cy="731520"/>
          </a:xfrm>
          <a:prstGeom prst="ellipse">
            <a:avLst/>
          </a:prstGeom>
          <a:solidFill>
            <a:srgbClr val="EAF1FB"/>
          </a:solidFill>
          <a:ln/>
        </p:spPr>
      </p:sp>
      <p:pic>
        <p:nvPicPr>
          <p:cNvPr id="11" name="Image 0" descr="/home/claude/hk_ofw/icons/question_navy.png"/>
          <p:cNvPicPr>
            <a:picLocks noChangeAspect="1"/>
          </p:cNvPicPr>
          <p:nvPr/>
        </p:nvPicPr>
        <p:blipFill>
          <a:blip r:embed="rId3"/>
          <a:stretch>
            <a:fillRect/>
          </a:stretch>
        </p:blipFill>
        <p:spPr>
          <a:xfrm>
            <a:off x="3161995" y="2887675"/>
            <a:ext cx="351130" cy="351130"/>
          </a:xfrm>
          <a:prstGeom prst="rect">
            <a:avLst/>
          </a:prstGeom>
        </p:spPr>
      </p:pic>
      <p:sp>
        <p:nvSpPr>
          <p:cNvPr id="12" name="Text 9"/>
          <p:cNvSpPr/>
          <p:nvPr/>
        </p:nvSpPr>
        <p:spPr>
          <a:xfrm>
            <a:off x="960120" y="3749040"/>
            <a:ext cx="2926080" cy="457200"/>
          </a:xfrm>
          <a:prstGeom prst="rect">
            <a:avLst/>
          </a:prstGeom>
          <a:noFill/>
          <a:ln/>
        </p:spPr>
        <p:txBody>
          <a:bodyPr wrap="square" lIns="0" tIns="0" rIns="0" bIns="0" rtlCol="0" anchor="ctr"/>
          <a:lstStyle/>
          <a:p>
            <a:pPr marL="0" indent="0">
              <a:buNone/>
            </a:pPr>
            <a:r>
              <a:rPr lang="en-US" sz="2100" b="1" dirty="0">
                <a:solidFill>
                  <a:srgbClr val="1E2761"/>
                </a:solidFill>
                <a:latin typeface="Arial" pitchFamily="34" charset="0"/>
                <a:ea typeface="Arial" pitchFamily="34" charset="-122"/>
                <a:cs typeface="Arial" pitchFamily="34" charset="-120"/>
              </a:rPr>
              <a:t>Ask &amp; Answer</a:t>
            </a:r>
            <a:endParaRPr lang="en-US" sz="2100" dirty="0"/>
          </a:p>
        </p:txBody>
      </p:sp>
      <p:sp>
        <p:nvSpPr>
          <p:cNvPr id="13" name="Text 10"/>
          <p:cNvSpPr/>
          <p:nvPr/>
        </p:nvSpPr>
        <p:spPr>
          <a:xfrm>
            <a:off x="960120" y="4297680"/>
            <a:ext cx="2971800" cy="1371600"/>
          </a:xfrm>
          <a:prstGeom prst="rect">
            <a:avLst/>
          </a:prstGeom>
          <a:noFill/>
          <a:ln/>
        </p:spPr>
        <p:txBody>
          <a:bodyPr wrap="square" lIns="0" tIns="0" rIns="0" bIns="0" rtlCol="0" anchor="t"/>
          <a:lstStyle/>
          <a:p>
            <a:pPr marL="0" indent="0">
              <a:lnSpc>
                <a:spcPct val="125000"/>
              </a:lnSpc>
              <a:buNone/>
            </a:pPr>
            <a:r>
              <a:rPr lang="en-US" sz="1350" dirty="0">
                <a:solidFill>
                  <a:srgbClr val="222634"/>
                </a:solidFill>
                <a:latin typeface="Arial" pitchFamily="34" charset="0"/>
                <a:ea typeface="Arial" pitchFamily="34" charset="-122"/>
                <a:cs typeface="Arial" pitchFamily="34" charset="-120"/>
              </a:rPr>
              <a:t>Any legal question, in your own words — answered in seconds with real Philippine law cited.</a:t>
            </a:r>
            <a:endParaRPr lang="en-US" sz="1350" dirty="0"/>
          </a:p>
        </p:txBody>
      </p:sp>
      <p:sp>
        <p:nvSpPr>
          <p:cNvPr id="14" name="Shape 11"/>
          <p:cNvSpPr/>
          <p:nvPr/>
        </p:nvSpPr>
        <p:spPr>
          <a:xfrm>
            <a:off x="4361688" y="2286000"/>
            <a:ext cx="3520440" cy="3611880"/>
          </a:xfrm>
          <a:prstGeom prst="roundRect">
            <a:avLst>
              <a:gd name="adj" fmla="val 2338"/>
            </a:avLst>
          </a:prstGeom>
          <a:solidFill>
            <a:srgbClr val="FFFFFF"/>
          </a:solidFill>
          <a:ln/>
          <a:effectLst>
            <a:outerShdw blurRad="101600" dist="38100" dir="5400000" algn="bl" rotWithShape="0">
              <a:srgbClr val="000000">
                <a:alpha val="16000"/>
              </a:srgbClr>
            </a:outerShdw>
          </a:effectLst>
        </p:spPr>
      </p:sp>
      <p:sp>
        <p:nvSpPr>
          <p:cNvPr id="15" name="Shape 12"/>
          <p:cNvSpPr/>
          <p:nvPr/>
        </p:nvSpPr>
        <p:spPr>
          <a:xfrm>
            <a:off x="4681728" y="2606040"/>
            <a:ext cx="914400" cy="914400"/>
          </a:xfrm>
          <a:prstGeom prst="ellipse">
            <a:avLst/>
          </a:prstGeom>
          <a:solidFill>
            <a:srgbClr val="C9A24B"/>
          </a:solidFill>
          <a:ln/>
        </p:spPr>
      </p:sp>
      <p:sp>
        <p:nvSpPr>
          <p:cNvPr id="16" name="Text 13"/>
          <p:cNvSpPr/>
          <p:nvPr/>
        </p:nvSpPr>
        <p:spPr>
          <a:xfrm>
            <a:off x="4681728" y="2606040"/>
            <a:ext cx="914400" cy="914400"/>
          </a:xfrm>
          <a:prstGeom prst="rect">
            <a:avLst/>
          </a:prstGeom>
          <a:noFill/>
          <a:ln/>
        </p:spPr>
        <p:txBody>
          <a:bodyPr wrap="square" lIns="0" tIns="0" rIns="0" bIns="0" rtlCol="0" anchor="ctr"/>
          <a:lstStyle/>
          <a:p>
            <a:pPr marL="0" indent="0" algn="ctr">
              <a:buNone/>
            </a:pPr>
            <a:r>
              <a:rPr lang="en-US" sz="3400" b="1" dirty="0">
                <a:solidFill>
                  <a:srgbClr val="FFFFFF"/>
                </a:solidFill>
                <a:latin typeface="Arial" pitchFamily="34" charset="0"/>
                <a:ea typeface="Arial" pitchFamily="34" charset="-122"/>
                <a:cs typeface="Arial" pitchFamily="34" charset="-120"/>
              </a:rPr>
              <a:t>2</a:t>
            </a:r>
            <a:endParaRPr lang="en-US" sz="3400" dirty="0"/>
          </a:p>
        </p:txBody>
      </p:sp>
      <p:sp>
        <p:nvSpPr>
          <p:cNvPr id="17" name="Shape 14"/>
          <p:cNvSpPr/>
          <p:nvPr/>
        </p:nvSpPr>
        <p:spPr>
          <a:xfrm>
            <a:off x="6693408" y="2697480"/>
            <a:ext cx="731520" cy="731520"/>
          </a:xfrm>
          <a:prstGeom prst="ellipse">
            <a:avLst/>
          </a:prstGeom>
          <a:solidFill>
            <a:srgbClr val="EAF1FB"/>
          </a:solidFill>
          <a:ln/>
        </p:spPr>
      </p:sp>
      <p:pic>
        <p:nvPicPr>
          <p:cNvPr id="18" name="Image 1" descr="/home/claude/hk_ofw/icons/contract_navy.png"/>
          <p:cNvPicPr>
            <a:picLocks noChangeAspect="1"/>
          </p:cNvPicPr>
          <p:nvPr/>
        </p:nvPicPr>
        <p:blipFill>
          <a:blip r:embed="rId4"/>
          <a:stretch>
            <a:fillRect/>
          </a:stretch>
        </p:blipFill>
        <p:spPr>
          <a:xfrm>
            <a:off x="6883603" y="2887675"/>
            <a:ext cx="351130" cy="351130"/>
          </a:xfrm>
          <a:prstGeom prst="rect">
            <a:avLst/>
          </a:prstGeom>
        </p:spPr>
      </p:pic>
      <p:sp>
        <p:nvSpPr>
          <p:cNvPr id="19" name="Text 15"/>
          <p:cNvSpPr/>
          <p:nvPr/>
        </p:nvSpPr>
        <p:spPr>
          <a:xfrm>
            <a:off x="4681728" y="3749040"/>
            <a:ext cx="2926080" cy="457200"/>
          </a:xfrm>
          <a:prstGeom prst="rect">
            <a:avLst/>
          </a:prstGeom>
          <a:noFill/>
          <a:ln/>
        </p:spPr>
        <p:txBody>
          <a:bodyPr wrap="square" lIns="0" tIns="0" rIns="0" bIns="0" rtlCol="0" anchor="ctr"/>
          <a:lstStyle/>
          <a:p>
            <a:pPr marL="0" indent="0">
              <a:buNone/>
            </a:pPr>
            <a:r>
              <a:rPr lang="en-US" sz="2100" b="1" dirty="0">
                <a:solidFill>
                  <a:srgbClr val="1E2761"/>
                </a:solidFill>
                <a:latin typeface="Arial" pitchFamily="34" charset="0"/>
                <a:ea typeface="Arial" pitchFamily="34" charset="-122"/>
                <a:cs typeface="Arial" pitchFamily="34" charset="-120"/>
              </a:rPr>
              <a:t>Draft</a:t>
            </a:r>
            <a:endParaRPr lang="en-US" sz="2100" dirty="0"/>
          </a:p>
        </p:txBody>
      </p:sp>
      <p:sp>
        <p:nvSpPr>
          <p:cNvPr id="20" name="Text 16"/>
          <p:cNvSpPr/>
          <p:nvPr/>
        </p:nvSpPr>
        <p:spPr>
          <a:xfrm>
            <a:off x="4681728" y="4297680"/>
            <a:ext cx="2971800" cy="1371600"/>
          </a:xfrm>
          <a:prstGeom prst="rect">
            <a:avLst/>
          </a:prstGeom>
          <a:noFill/>
          <a:ln/>
        </p:spPr>
        <p:txBody>
          <a:bodyPr wrap="square" lIns="0" tIns="0" rIns="0" bIns="0" rtlCol="0" anchor="t"/>
          <a:lstStyle/>
          <a:p>
            <a:pPr marL="0" indent="0">
              <a:lnSpc>
                <a:spcPct val="125000"/>
              </a:lnSpc>
              <a:buNone/>
            </a:pPr>
            <a:r>
              <a:rPr lang="en-US" sz="1350" dirty="0">
                <a:solidFill>
                  <a:srgbClr val="222634"/>
                </a:solidFill>
                <a:latin typeface="Arial" pitchFamily="34" charset="0"/>
                <a:ea typeface="Arial" pitchFamily="34" charset="-122"/>
                <a:cs typeface="Arial" pitchFamily="34" charset="-120"/>
              </a:rPr>
              <a:t>Letters, affidavits, demand letters, authorizations — written for you in 30 seconds.</a:t>
            </a:r>
            <a:endParaRPr lang="en-US" sz="1350" dirty="0"/>
          </a:p>
        </p:txBody>
      </p:sp>
      <p:sp>
        <p:nvSpPr>
          <p:cNvPr id="21" name="Shape 17"/>
          <p:cNvSpPr/>
          <p:nvPr/>
        </p:nvSpPr>
        <p:spPr>
          <a:xfrm>
            <a:off x="8083296" y="2286000"/>
            <a:ext cx="3520440" cy="3611880"/>
          </a:xfrm>
          <a:prstGeom prst="roundRect">
            <a:avLst>
              <a:gd name="adj" fmla="val 2338"/>
            </a:avLst>
          </a:prstGeom>
          <a:solidFill>
            <a:srgbClr val="FFFFFF"/>
          </a:solidFill>
          <a:ln/>
          <a:effectLst>
            <a:outerShdw blurRad="101600" dist="38100" dir="5400000" algn="bl" rotWithShape="0">
              <a:srgbClr val="000000">
                <a:alpha val="16000"/>
              </a:srgbClr>
            </a:outerShdw>
          </a:effectLst>
        </p:spPr>
      </p:sp>
      <p:sp>
        <p:nvSpPr>
          <p:cNvPr id="22" name="Shape 18"/>
          <p:cNvSpPr/>
          <p:nvPr/>
        </p:nvSpPr>
        <p:spPr>
          <a:xfrm>
            <a:off x="8403336" y="2606040"/>
            <a:ext cx="914400" cy="914400"/>
          </a:xfrm>
          <a:prstGeom prst="ellipse">
            <a:avLst/>
          </a:prstGeom>
          <a:solidFill>
            <a:srgbClr val="1E2761"/>
          </a:solidFill>
          <a:ln/>
        </p:spPr>
      </p:sp>
      <p:sp>
        <p:nvSpPr>
          <p:cNvPr id="23" name="Text 19"/>
          <p:cNvSpPr/>
          <p:nvPr/>
        </p:nvSpPr>
        <p:spPr>
          <a:xfrm>
            <a:off x="8403336" y="2606040"/>
            <a:ext cx="914400" cy="914400"/>
          </a:xfrm>
          <a:prstGeom prst="rect">
            <a:avLst/>
          </a:prstGeom>
          <a:noFill/>
          <a:ln/>
        </p:spPr>
        <p:txBody>
          <a:bodyPr wrap="square" lIns="0" tIns="0" rIns="0" bIns="0" rtlCol="0" anchor="ctr"/>
          <a:lstStyle/>
          <a:p>
            <a:pPr marL="0" indent="0" algn="ctr">
              <a:buNone/>
            </a:pPr>
            <a:r>
              <a:rPr lang="en-US" sz="3400" b="1" dirty="0">
                <a:solidFill>
                  <a:srgbClr val="FFFFFF"/>
                </a:solidFill>
                <a:latin typeface="Arial" pitchFamily="34" charset="0"/>
                <a:ea typeface="Arial" pitchFamily="34" charset="-122"/>
                <a:cs typeface="Arial" pitchFamily="34" charset="-120"/>
              </a:rPr>
              <a:t>3</a:t>
            </a:r>
            <a:endParaRPr lang="en-US" sz="3400" dirty="0"/>
          </a:p>
        </p:txBody>
      </p:sp>
      <p:sp>
        <p:nvSpPr>
          <p:cNvPr id="24" name="Shape 20"/>
          <p:cNvSpPr/>
          <p:nvPr/>
        </p:nvSpPr>
        <p:spPr>
          <a:xfrm>
            <a:off x="10415016" y="2697480"/>
            <a:ext cx="731520" cy="731520"/>
          </a:xfrm>
          <a:prstGeom prst="ellipse">
            <a:avLst/>
          </a:prstGeom>
          <a:solidFill>
            <a:srgbClr val="EAF1FB"/>
          </a:solidFill>
          <a:ln/>
        </p:spPr>
      </p:sp>
      <p:pic>
        <p:nvPicPr>
          <p:cNvPr id="25" name="Image 2" descr="/home/claude/hk_ofw/icons/search_navy.png"/>
          <p:cNvPicPr>
            <a:picLocks noChangeAspect="1"/>
          </p:cNvPicPr>
          <p:nvPr/>
        </p:nvPicPr>
        <p:blipFill>
          <a:blip r:embed="rId5"/>
          <a:stretch>
            <a:fillRect/>
          </a:stretch>
        </p:blipFill>
        <p:spPr>
          <a:xfrm>
            <a:off x="10605211" y="2887675"/>
            <a:ext cx="351130" cy="351130"/>
          </a:xfrm>
          <a:prstGeom prst="rect">
            <a:avLst/>
          </a:prstGeom>
        </p:spPr>
      </p:pic>
      <p:sp>
        <p:nvSpPr>
          <p:cNvPr id="26" name="Text 21"/>
          <p:cNvSpPr/>
          <p:nvPr/>
        </p:nvSpPr>
        <p:spPr>
          <a:xfrm>
            <a:off x="8403336" y="3749040"/>
            <a:ext cx="2926080" cy="457200"/>
          </a:xfrm>
          <a:prstGeom prst="rect">
            <a:avLst/>
          </a:prstGeom>
          <a:noFill/>
          <a:ln/>
        </p:spPr>
        <p:txBody>
          <a:bodyPr wrap="square" lIns="0" tIns="0" rIns="0" bIns="0" rtlCol="0" anchor="ctr"/>
          <a:lstStyle/>
          <a:p>
            <a:pPr marL="0" indent="0">
              <a:buNone/>
            </a:pPr>
            <a:r>
              <a:rPr lang="en-US" sz="2100" b="1" dirty="0">
                <a:solidFill>
                  <a:srgbClr val="1E2761"/>
                </a:solidFill>
                <a:latin typeface="Arial" pitchFamily="34" charset="0"/>
                <a:ea typeface="Arial" pitchFamily="34" charset="-122"/>
                <a:cs typeface="Arial" pitchFamily="34" charset="-120"/>
              </a:rPr>
              <a:t>Scan</a:t>
            </a:r>
            <a:endParaRPr lang="en-US" sz="2100" dirty="0"/>
          </a:p>
        </p:txBody>
      </p:sp>
      <p:sp>
        <p:nvSpPr>
          <p:cNvPr id="27" name="Text 22"/>
          <p:cNvSpPr/>
          <p:nvPr/>
        </p:nvSpPr>
        <p:spPr>
          <a:xfrm>
            <a:off x="8403336" y="4297680"/>
            <a:ext cx="2971800" cy="1371600"/>
          </a:xfrm>
          <a:prstGeom prst="rect">
            <a:avLst/>
          </a:prstGeom>
          <a:noFill/>
          <a:ln/>
        </p:spPr>
        <p:txBody>
          <a:bodyPr wrap="square" lIns="0" tIns="0" rIns="0" bIns="0" rtlCol="0" anchor="t"/>
          <a:lstStyle/>
          <a:p>
            <a:pPr marL="0" indent="0">
              <a:lnSpc>
                <a:spcPct val="125000"/>
              </a:lnSpc>
              <a:buNone/>
            </a:pPr>
            <a:r>
              <a:rPr lang="en-US" sz="1350" dirty="0">
                <a:solidFill>
                  <a:srgbClr val="222634"/>
                </a:solidFill>
                <a:latin typeface="Arial" pitchFamily="34" charset="0"/>
                <a:ea typeface="Arial" pitchFamily="34" charset="-122"/>
                <a:cs typeface="Arial" pitchFamily="34" charset="-120"/>
              </a:rPr>
              <a:t>Before you sign — LEAi reads the contract and flags the traps. The one OFWs need most.</a:t>
            </a:r>
            <a:endParaRPr lang="en-US" sz="1350" dirty="0"/>
          </a:p>
        </p:txBody>
      </p:sp>
      <p:pic>
        <p:nvPicPr>
          <p:cNvPr id="28" name="Image 3" descr="/home/claude/hk_ofw/logo_mark.png"/>
          <p:cNvPicPr>
            <a:picLocks noChangeAspect="1"/>
          </p:cNvPicPr>
          <p:nvPr/>
        </p:nvPicPr>
        <p:blipFill>
          <a:blip r:embed="rId6"/>
          <a:stretch>
            <a:fillRect/>
          </a:stretch>
        </p:blipFill>
        <p:spPr>
          <a:xfrm>
            <a:off x="502920" y="6382512"/>
            <a:ext cx="837869" cy="274320"/>
          </a:xfrm>
          <a:prstGeom prst="rect">
            <a:avLst/>
          </a:prstGeom>
        </p:spPr>
      </p:pic>
      <p:sp>
        <p:nvSpPr>
          <p:cNvPr id="29" name="Text 23"/>
          <p:cNvSpPr/>
          <p:nvPr/>
        </p:nvSpPr>
        <p:spPr>
          <a:xfrm>
            <a:off x="9372600" y="6446520"/>
            <a:ext cx="2286000" cy="274320"/>
          </a:xfrm>
          <a:prstGeom prst="rect">
            <a:avLst/>
          </a:prstGeom>
          <a:noFill/>
          <a:ln/>
        </p:spPr>
        <p:txBody>
          <a:bodyPr wrap="square" rtlCol="0" anchor="ctr"/>
          <a:lstStyle/>
          <a:p>
            <a:pPr marL="0" indent="0" algn="r">
              <a:buNone/>
            </a:pPr>
            <a:r>
              <a:rPr lang="en-US" sz="900" dirty="0">
                <a:solidFill>
                  <a:srgbClr val="6B7280"/>
                </a:solidFill>
                <a:latin typeface="Arial" pitchFamily="34" charset="0"/>
                <a:ea typeface="Arial" pitchFamily="34" charset="-122"/>
                <a:cs typeface="Arial" pitchFamily="34" charset="-120"/>
              </a:rPr>
              <a:t>Thinc Office Corp</a:t>
            </a:r>
            <a:endParaRPr lang="en-US" sz="900" dirty="0"/>
          </a:p>
        </p:txBody>
      </p:sp>
    </p:spTree>
    <p:extLst>
      <p:ext uri="{BB962C8B-B14F-4D97-AF65-F5344CB8AC3E}">
        <p14:creationId xmlns:p14="http://schemas.microsoft.com/office/powerpoint/2010/main" val="1488404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640080" y="566928"/>
            <a:ext cx="10058400" cy="274320"/>
          </a:xfrm>
          <a:prstGeom prst="rect">
            <a:avLst/>
          </a:prstGeom>
          <a:noFill/>
          <a:ln/>
        </p:spPr>
        <p:txBody>
          <a:bodyPr wrap="square" lIns="0" tIns="0" rIns="0" bIns="0" rtlCol="0" anchor="ctr"/>
          <a:lstStyle/>
          <a:p>
            <a:pPr marL="0" indent="0">
              <a:buNone/>
            </a:pPr>
            <a:r>
              <a:rPr lang="en-US" sz="1200" b="1" kern="0" spc="300" dirty="0">
                <a:solidFill>
                  <a:srgbClr val="1FA0DC"/>
                </a:solidFill>
                <a:latin typeface="Arial" pitchFamily="34" charset="0"/>
                <a:ea typeface="Arial" pitchFamily="34" charset="-122"/>
                <a:cs typeface="Arial" pitchFamily="34" charset="-120"/>
              </a:rPr>
              <a:t>DEMO 1 OF 3  ·  ASK &amp; ANSWER</a:t>
            </a:r>
            <a:endParaRPr lang="en-US" sz="1200" dirty="0"/>
          </a:p>
        </p:txBody>
      </p:sp>
      <p:sp>
        <p:nvSpPr>
          <p:cNvPr id="5" name="Text 3"/>
          <p:cNvSpPr/>
          <p:nvPr/>
        </p:nvSpPr>
        <p:spPr>
          <a:xfrm>
            <a:off x="640080" y="868680"/>
            <a:ext cx="10972800" cy="640080"/>
          </a:xfrm>
          <a:prstGeom prst="rect">
            <a:avLst/>
          </a:prstGeom>
          <a:noFill/>
          <a:ln/>
        </p:spPr>
        <p:txBody>
          <a:bodyPr wrap="square" lIns="0" tIns="0" rIns="0" bIns="0" rtlCol="0" anchor="ctr"/>
          <a:lstStyle/>
          <a:p>
            <a:pPr marL="0" indent="0">
              <a:buNone/>
            </a:pPr>
            <a:r>
              <a:rPr lang="en-US" sz="3200" b="1" dirty="0">
                <a:solidFill>
                  <a:srgbClr val="1E2761"/>
                </a:solidFill>
                <a:latin typeface="Arial" pitchFamily="34" charset="0"/>
                <a:ea typeface="Arial" pitchFamily="34" charset="-122"/>
                <a:cs typeface="Arial" pitchFamily="34" charset="-120"/>
              </a:rPr>
              <a:t>Ask anything. </a:t>
            </a:r>
            <a:r>
              <a:rPr lang="en-US" sz="3200" b="1" dirty="0">
                <a:solidFill>
                  <a:srgbClr val="1FA0DC"/>
                </a:solidFill>
                <a:latin typeface="Arial" pitchFamily="34" charset="0"/>
                <a:ea typeface="Arial" pitchFamily="34" charset="-122"/>
                <a:cs typeface="Arial" pitchFamily="34" charset="-120"/>
              </a:rPr>
              <a:t>Get real answers.</a:t>
            </a:r>
            <a:endParaRPr lang="en-US" sz="3200" dirty="0"/>
          </a:p>
        </p:txBody>
      </p:sp>
      <p:sp>
        <p:nvSpPr>
          <p:cNvPr id="6" name="Text 4"/>
          <p:cNvSpPr/>
          <p:nvPr/>
        </p:nvSpPr>
        <p:spPr>
          <a:xfrm>
            <a:off x="640080" y="1481328"/>
            <a:ext cx="10789920" cy="457200"/>
          </a:xfrm>
          <a:prstGeom prst="rect">
            <a:avLst/>
          </a:prstGeom>
          <a:noFill/>
          <a:ln/>
        </p:spPr>
        <p:txBody>
          <a:bodyPr wrap="square" lIns="0" tIns="0" rIns="0" bIns="0" rtlCol="0" anchor="ctr"/>
          <a:lstStyle/>
          <a:p>
            <a:pPr marL="0" indent="0">
              <a:buNone/>
            </a:pPr>
            <a:r>
              <a:rPr lang="en-US" sz="1500" dirty="0">
                <a:solidFill>
                  <a:srgbClr val="222634"/>
                </a:solidFill>
                <a:latin typeface="Arial" pitchFamily="34" charset="0"/>
                <a:ea typeface="Arial" pitchFamily="34" charset="-122"/>
                <a:cs typeface="Arial" pitchFamily="34" charset="-120"/>
              </a:rPr>
              <a:t>Type the way you talk. LEAi answers in seconds — with the actual law cited, so you can verify it.</a:t>
            </a:r>
            <a:endParaRPr lang="en-US" sz="1500" dirty="0"/>
          </a:p>
        </p:txBody>
      </p:sp>
      <p:sp>
        <p:nvSpPr>
          <p:cNvPr id="7" name="Shape 5"/>
          <p:cNvSpPr/>
          <p:nvPr/>
        </p:nvSpPr>
        <p:spPr>
          <a:xfrm>
            <a:off x="640080" y="2194560"/>
            <a:ext cx="3520440" cy="1691640"/>
          </a:xfrm>
          <a:prstGeom prst="roundRect">
            <a:avLst>
              <a:gd name="adj" fmla="val 4865"/>
            </a:avLst>
          </a:prstGeom>
          <a:solidFill>
            <a:srgbClr val="EAF1FB"/>
          </a:solidFill>
          <a:ln/>
          <a:effectLst>
            <a:outerShdw blurRad="101600" dist="38100" dir="5400000" algn="bl" rotWithShape="0">
              <a:srgbClr val="000000">
                <a:alpha val="16000"/>
              </a:srgbClr>
            </a:outerShdw>
          </a:effectLst>
        </p:spPr>
      </p:sp>
      <p:sp>
        <p:nvSpPr>
          <p:cNvPr id="8" name="Shape 6"/>
          <p:cNvSpPr/>
          <p:nvPr/>
        </p:nvSpPr>
        <p:spPr>
          <a:xfrm>
            <a:off x="932688" y="2487168"/>
            <a:ext cx="713232" cy="713232"/>
          </a:xfrm>
          <a:prstGeom prst="ellipse">
            <a:avLst/>
          </a:prstGeom>
          <a:solidFill>
            <a:srgbClr val="1FA0DC"/>
          </a:solidFill>
          <a:ln/>
        </p:spPr>
      </p:sp>
      <p:pic>
        <p:nvPicPr>
          <p:cNvPr id="9" name="Image 0" descr="/home/claude/hk_ofw/icons/phone_white.png"/>
          <p:cNvPicPr>
            <a:picLocks noChangeAspect="1"/>
          </p:cNvPicPr>
          <p:nvPr/>
        </p:nvPicPr>
        <p:blipFill>
          <a:blip r:embed="rId3"/>
          <a:stretch>
            <a:fillRect/>
          </a:stretch>
        </p:blipFill>
        <p:spPr>
          <a:xfrm>
            <a:off x="1118128" y="2672608"/>
            <a:ext cx="342351" cy="342351"/>
          </a:xfrm>
          <a:prstGeom prst="rect">
            <a:avLst/>
          </a:prstGeom>
        </p:spPr>
      </p:pic>
      <p:sp>
        <p:nvSpPr>
          <p:cNvPr id="10" name="Text 7"/>
          <p:cNvSpPr/>
          <p:nvPr/>
        </p:nvSpPr>
        <p:spPr>
          <a:xfrm>
            <a:off x="1783080" y="2542032"/>
            <a:ext cx="2194560" cy="594360"/>
          </a:xfrm>
          <a:prstGeom prst="rect">
            <a:avLst/>
          </a:prstGeom>
          <a:noFill/>
          <a:ln/>
        </p:spPr>
        <p:txBody>
          <a:bodyPr wrap="square" lIns="0" tIns="0" rIns="0" bIns="0" rtlCol="0" anchor="ctr"/>
          <a:lstStyle/>
          <a:p>
            <a:pPr marL="0" indent="0">
              <a:buNone/>
            </a:pPr>
            <a:r>
              <a:rPr lang="en-US" sz="1450" b="1" dirty="0">
                <a:solidFill>
                  <a:srgbClr val="1E2761"/>
                </a:solidFill>
                <a:latin typeface="Arial" pitchFamily="34" charset="0"/>
                <a:ea typeface="Arial" pitchFamily="34" charset="-122"/>
                <a:cs typeface="Arial" pitchFamily="34" charset="-120"/>
              </a:rPr>
              <a:t>Ask in your words</a:t>
            </a:r>
            <a:endParaRPr lang="en-US" sz="1450" dirty="0"/>
          </a:p>
        </p:txBody>
      </p:sp>
      <p:sp>
        <p:nvSpPr>
          <p:cNvPr id="11" name="Text 8"/>
          <p:cNvSpPr/>
          <p:nvPr/>
        </p:nvSpPr>
        <p:spPr>
          <a:xfrm>
            <a:off x="932688" y="3200400"/>
            <a:ext cx="3017520" cy="594360"/>
          </a:xfrm>
          <a:prstGeom prst="rect">
            <a:avLst/>
          </a:prstGeom>
          <a:noFill/>
          <a:ln/>
        </p:spPr>
        <p:txBody>
          <a:bodyPr wrap="square" lIns="0" tIns="0" rIns="0" bIns="0" rtlCol="0" anchor="ctr"/>
          <a:lstStyle/>
          <a:p>
            <a:pPr marL="0" indent="0">
              <a:lnSpc>
                <a:spcPct val="110000"/>
              </a:lnSpc>
              <a:buNone/>
            </a:pPr>
            <a:r>
              <a:rPr lang="en-US" sz="1150" dirty="0">
                <a:solidFill>
                  <a:srgbClr val="222634"/>
                </a:solidFill>
                <a:latin typeface="Arial" pitchFamily="34" charset="0"/>
                <a:ea typeface="Arial" pitchFamily="34" charset="-122"/>
                <a:cs typeface="Arial" pitchFamily="34" charset="-120"/>
              </a:rPr>
              <a:t>English, Tagalog, or Taglish — no legal jargon needed.</a:t>
            </a:r>
            <a:endParaRPr lang="en-US" sz="1150" dirty="0"/>
          </a:p>
        </p:txBody>
      </p:sp>
      <p:sp>
        <p:nvSpPr>
          <p:cNvPr id="12" name="Shape 9"/>
          <p:cNvSpPr/>
          <p:nvPr/>
        </p:nvSpPr>
        <p:spPr>
          <a:xfrm>
            <a:off x="4361688" y="2194560"/>
            <a:ext cx="3520440" cy="1691640"/>
          </a:xfrm>
          <a:prstGeom prst="roundRect">
            <a:avLst>
              <a:gd name="adj" fmla="val 4865"/>
            </a:avLst>
          </a:prstGeom>
          <a:solidFill>
            <a:srgbClr val="EAF1FB"/>
          </a:solidFill>
          <a:ln/>
          <a:effectLst>
            <a:outerShdw blurRad="101600" dist="38100" dir="5400000" algn="bl" rotWithShape="0">
              <a:srgbClr val="000000">
                <a:alpha val="16000"/>
              </a:srgbClr>
            </a:outerShdw>
          </a:effectLst>
        </p:spPr>
      </p:sp>
      <p:sp>
        <p:nvSpPr>
          <p:cNvPr id="13" name="Shape 10"/>
          <p:cNvSpPr/>
          <p:nvPr/>
        </p:nvSpPr>
        <p:spPr>
          <a:xfrm>
            <a:off x="4654296" y="2487168"/>
            <a:ext cx="713232" cy="713232"/>
          </a:xfrm>
          <a:prstGeom prst="ellipse">
            <a:avLst/>
          </a:prstGeom>
          <a:solidFill>
            <a:srgbClr val="1FA0DC"/>
          </a:solidFill>
          <a:ln/>
        </p:spPr>
      </p:sp>
      <p:pic>
        <p:nvPicPr>
          <p:cNvPr id="14" name="Image 1" descr="/home/claude/hk_ofw/icons/bolt_white.png"/>
          <p:cNvPicPr>
            <a:picLocks noChangeAspect="1"/>
          </p:cNvPicPr>
          <p:nvPr/>
        </p:nvPicPr>
        <p:blipFill>
          <a:blip r:embed="rId4"/>
          <a:stretch>
            <a:fillRect/>
          </a:stretch>
        </p:blipFill>
        <p:spPr>
          <a:xfrm>
            <a:off x="4839736" y="2672608"/>
            <a:ext cx="342351" cy="342351"/>
          </a:xfrm>
          <a:prstGeom prst="rect">
            <a:avLst/>
          </a:prstGeom>
        </p:spPr>
      </p:pic>
      <p:sp>
        <p:nvSpPr>
          <p:cNvPr id="15" name="Text 11"/>
          <p:cNvSpPr/>
          <p:nvPr/>
        </p:nvSpPr>
        <p:spPr>
          <a:xfrm>
            <a:off x="5504688" y="2542032"/>
            <a:ext cx="2194560" cy="594360"/>
          </a:xfrm>
          <a:prstGeom prst="rect">
            <a:avLst/>
          </a:prstGeom>
          <a:noFill/>
          <a:ln/>
        </p:spPr>
        <p:txBody>
          <a:bodyPr wrap="square" lIns="0" tIns="0" rIns="0" bIns="0" rtlCol="0" anchor="ctr"/>
          <a:lstStyle/>
          <a:p>
            <a:pPr marL="0" indent="0">
              <a:buNone/>
            </a:pPr>
            <a:r>
              <a:rPr lang="en-US" sz="1450" b="1" dirty="0">
                <a:solidFill>
                  <a:srgbClr val="1E2761"/>
                </a:solidFill>
                <a:latin typeface="Arial" pitchFamily="34" charset="0"/>
                <a:ea typeface="Arial" pitchFamily="34" charset="-122"/>
                <a:cs typeface="Arial" pitchFamily="34" charset="-120"/>
              </a:rPr>
              <a:t>Answer in seconds</a:t>
            </a:r>
            <a:endParaRPr lang="en-US" sz="1450" dirty="0"/>
          </a:p>
        </p:txBody>
      </p:sp>
      <p:sp>
        <p:nvSpPr>
          <p:cNvPr id="16" name="Text 12"/>
          <p:cNvSpPr/>
          <p:nvPr/>
        </p:nvSpPr>
        <p:spPr>
          <a:xfrm>
            <a:off x="4654296" y="3200400"/>
            <a:ext cx="3017520" cy="594360"/>
          </a:xfrm>
          <a:prstGeom prst="rect">
            <a:avLst/>
          </a:prstGeom>
          <a:noFill/>
          <a:ln/>
        </p:spPr>
        <p:txBody>
          <a:bodyPr wrap="square" lIns="0" tIns="0" rIns="0" bIns="0" rtlCol="0" anchor="ctr"/>
          <a:lstStyle/>
          <a:p>
            <a:pPr marL="0" indent="0">
              <a:lnSpc>
                <a:spcPct val="110000"/>
              </a:lnSpc>
              <a:buNone/>
            </a:pPr>
            <a:r>
              <a:rPr lang="en-US" sz="1150" dirty="0">
                <a:solidFill>
                  <a:srgbClr val="222634"/>
                </a:solidFill>
                <a:latin typeface="Arial" pitchFamily="34" charset="0"/>
                <a:ea typeface="Arial" pitchFamily="34" charset="-122"/>
                <a:cs typeface="Arial" pitchFamily="34" charset="-120"/>
              </a:rPr>
              <a:t>Clear, plain-language explanation of your rights.</a:t>
            </a:r>
            <a:endParaRPr lang="en-US" sz="1150" dirty="0"/>
          </a:p>
        </p:txBody>
      </p:sp>
      <p:sp>
        <p:nvSpPr>
          <p:cNvPr id="17" name="Shape 13"/>
          <p:cNvSpPr/>
          <p:nvPr/>
        </p:nvSpPr>
        <p:spPr>
          <a:xfrm>
            <a:off x="8083296" y="2194560"/>
            <a:ext cx="3520440" cy="1691640"/>
          </a:xfrm>
          <a:prstGeom prst="roundRect">
            <a:avLst>
              <a:gd name="adj" fmla="val 4865"/>
            </a:avLst>
          </a:prstGeom>
          <a:solidFill>
            <a:srgbClr val="EAF1FB"/>
          </a:solidFill>
          <a:ln/>
          <a:effectLst>
            <a:outerShdw blurRad="101600" dist="38100" dir="5400000" algn="bl" rotWithShape="0">
              <a:srgbClr val="000000">
                <a:alpha val="16000"/>
              </a:srgbClr>
            </a:outerShdw>
          </a:effectLst>
        </p:spPr>
      </p:sp>
      <p:sp>
        <p:nvSpPr>
          <p:cNvPr id="18" name="Shape 14"/>
          <p:cNvSpPr/>
          <p:nvPr/>
        </p:nvSpPr>
        <p:spPr>
          <a:xfrm>
            <a:off x="8375904" y="2487168"/>
            <a:ext cx="713232" cy="713232"/>
          </a:xfrm>
          <a:prstGeom prst="ellipse">
            <a:avLst/>
          </a:prstGeom>
          <a:solidFill>
            <a:srgbClr val="1FA0DC"/>
          </a:solidFill>
          <a:ln/>
        </p:spPr>
      </p:sp>
      <p:pic>
        <p:nvPicPr>
          <p:cNvPr id="19" name="Image 2" descr="/home/claude/hk_ofw/icons/check_white.png"/>
          <p:cNvPicPr>
            <a:picLocks noChangeAspect="1"/>
          </p:cNvPicPr>
          <p:nvPr/>
        </p:nvPicPr>
        <p:blipFill>
          <a:blip r:embed="rId5"/>
          <a:stretch>
            <a:fillRect/>
          </a:stretch>
        </p:blipFill>
        <p:spPr>
          <a:xfrm>
            <a:off x="8561344" y="2672608"/>
            <a:ext cx="342351" cy="342351"/>
          </a:xfrm>
          <a:prstGeom prst="rect">
            <a:avLst/>
          </a:prstGeom>
        </p:spPr>
      </p:pic>
      <p:sp>
        <p:nvSpPr>
          <p:cNvPr id="20" name="Text 15"/>
          <p:cNvSpPr/>
          <p:nvPr/>
        </p:nvSpPr>
        <p:spPr>
          <a:xfrm>
            <a:off x="9226296" y="2542032"/>
            <a:ext cx="2194560" cy="594360"/>
          </a:xfrm>
          <a:prstGeom prst="rect">
            <a:avLst/>
          </a:prstGeom>
          <a:noFill/>
          <a:ln/>
        </p:spPr>
        <p:txBody>
          <a:bodyPr wrap="square" lIns="0" tIns="0" rIns="0" bIns="0" rtlCol="0" anchor="ctr"/>
          <a:lstStyle/>
          <a:p>
            <a:pPr marL="0" indent="0">
              <a:buNone/>
            </a:pPr>
            <a:r>
              <a:rPr lang="en-US" sz="1450" b="1" dirty="0">
                <a:solidFill>
                  <a:srgbClr val="1E2761"/>
                </a:solidFill>
                <a:latin typeface="Arial" pitchFamily="34" charset="0"/>
                <a:ea typeface="Arial" pitchFamily="34" charset="-122"/>
                <a:cs typeface="Arial" pitchFamily="34" charset="-120"/>
              </a:rPr>
              <a:t>Cited &amp; verifiable</a:t>
            </a:r>
            <a:endParaRPr lang="en-US" sz="1450" dirty="0"/>
          </a:p>
        </p:txBody>
      </p:sp>
      <p:sp>
        <p:nvSpPr>
          <p:cNvPr id="21" name="Text 16"/>
          <p:cNvSpPr/>
          <p:nvPr/>
        </p:nvSpPr>
        <p:spPr>
          <a:xfrm>
            <a:off x="8375904" y="3200400"/>
            <a:ext cx="3017520" cy="594360"/>
          </a:xfrm>
          <a:prstGeom prst="rect">
            <a:avLst/>
          </a:prstGeom>
          <a:noFill/>
          <a:ln/>
        </p:spPr>
        <p:txBody>
          <a:bodyPr wrap="square" lIns="0" tIns="0" rIns="0" bIns="0" rtlCol="0" anchor="ctr"/>
          <a:lstStyle/>
          <a:p>
            <a:pPr marL="0" indent="0">
              <a:lnSpc>
                <a:spcPct val="110000"/>
              </a:lnSpc>
              <a:buNone/>
            </a:pPr>
            <a:r>
              <a:rPr lang="en-US" sz="1150" dirty="0">
                <a:solidFill>
                  <a:srgbClr val="222634"/>
                </a:solidFill>
                <a:latin typeface="Arial" pitchFamily="34" charset="0"/>
                <a:ea typeface="Arial" pitchFamily="34" charset="-122"/>
                <a:cs typeface="Arial" pitchFamily="34" charset="-120"/>
              </a:rPr>
              <a:t>Tap the source to open the real law or ruling.</a:t>
            </a:r>
            <a:endParaRPr lang="en-US" sz="1150" dirty="0"/>
          </a:p>
        </p:txBody>
      </p:sp>
      <p:sp>
        <p:nvSpPr>
          <p:cNvPr id="22" name="Shape 17"/>
          <p:cNvSpPr/>
          <p:nvPr/>
        </p:nvSpPr>
        <p:spPr>
          <a:xfrm>
            <a:off x="640080" y="4160520"/>
            <a:ext cx="10881360" cy="1874520"/>
          </a:xfrm>
          <a:prstGeom prst="roundRect">
            <a:avLst>
              <a:gd name="adj" fmla="val 4390"/>
            </a:avLst>
          </a:prstGeom>
          <a:solidFill>
            <a:srgbClr val="1E2761"/>
          </a:solidFill>
          <a:ln/>
          <a:effectLst>
            <a:outerShdw blurRad="101600" dist="38100" dir="5400000" algn="bl" rotWithShape="0">
              <a:srgbClr val="000000">
                <a:alpha val="16000"/>
              </a:srgbClr>
            </a:outerShdw>
          </a:effectLst>
        </p:spPr>
      </p:sp>
      <p:sp>
        <p:nvSpPr>
          <p:cNvPr id="23" name="Text 18"/>
          <p:cNvSpPr/>
          <p:nvPr/>
        </p:nvSpPr>
        <p:spPr>
          <a:xfrm>
            <a:off x="960120" y="4370832"/>
            <a:ext cx="10058400" cy="274320"/>
          </a:xfrm>
          <a:prstGeom prst="rect">
            <a:avLst/>
          </a:prstGeom>
          <a:noFill/>
          <a:ln/>
        </p:spPr>
        <p:txBody>
          <a:bodyPr wrap="square" lIns="0" tIns="0" rIns="0" bIns="0" rtlCol="0" anchor="ctr"/>
          <a:lstStyle/>
          <a:p>
            <a:pPr marL="0" indent="0">
              <a:buNone/>
            </a:pPr>
            <a:r>
              <a:rPr lang="en-US" sz="1100" b="1" kern="0" spc="200" dirty="0">
                <a:solidFill>
                  <a:srgbClr val="C9A24B"/>
                </a:solidFill>
                <a:latin typeface="Arial" pitchFamily="34" charset="0"/>
                <a:ea typeface="Arial" pitchFamily="34" charset="-122"/>
                <a:cs typeface="Arial" pitchFamily="34" charset="-120"/>
              </a:rPr>
              <a:t>TRY IT LIVE — SAMPLE QUESTION</a:t>
            </a:r>
            <a:endParaRPr lang="en-US" sz="1100" dirty="0"/>
          </a:p>
        </p:txBody>
      </p:sp>
      <p:sp>
        <p:nvSpPr>
          <p:cNvPr id="24" name="Text 19"/>
          <p:cNvSpPr/>
          <p:nvPr/>
        </p:nvSpPr>
        <p:spPr>
          <a:xfrm>
            <a:off x="960120" y="4709160"/>
            <a:ext cx="10241280" cy="868680"/>
          </a:xfrm>
          <a:prstGeom prst="rect">
            <a:avLst/>
          </a:prstGeom>
          <a:noFill/>
          <a:ln/>
        </p:spPr>
        <p:txBody>
          <a:bodyPr wrap="square" lIns="0" tIns="0" rIns="0" bIns="0" rtlCol="0" anchor="ctr"/>
          <a:lstStyle/>
          <a:p>
            <a:pPr marL="0" indent="0">
              <a:lnSpc>
                <a:spcPct val="115000"/>
              </a:lnSpc>
              <a:buNone/>
            </a:pPr>
            <a:r>
              <a:rPr lang="en-US" sz="1700" i="1" dirty="0">
                <a:solidFill>
                  <a:srgbClr val="FFFFFF"/>
                </a:solidFill>
                <a:latin typeface="Arial" pitchFamily="34" charset="0"/>
                <a:ea typeface="Arial" pitchFamily="34" charset="-122"/>
                <a:cs typeface="Arial" pitchFamily="34" charset="-120"/>
              </a:rPr>
              <a:t>“Ako ay isang domestic helper sa Hong Kong. Ano ang mga karapatan ko kung biglang tinanggal ako ng amo ko nang walang dahilan? Ano ang sinasabi ng aking POEA contract?”</a:t>
            </a:r>
            <a:endParaRPr lang="en-US" sz="1700" dirty="0"/>
          </a:p>
        </p:txBody>
      </p:sp>
      <p:sp>
        <p:nvSpPr>
          <p:cNvPr id="25" name="Text 20"/>
          <p:cNvSpPr/>
          <p:nvPr/>
        </p:nvSpPr>
        <p:spPr>
          <a:xfrm>
            <a:off x="960120" y="5623560"/>
            <a:ext cx="10058400" cy="320040"/>
          </a:xfrm>
          <a:prstGeom prst="rect">
            <a:avLst/>
          </a:prstGeom>
          <a:noFill/>
          <a:ln/>
        </p:spPr>
        <p:txBody>
          <a:bodyPr wrap="square" lIns="0" tIns="0" rIns="0" bIns="0" rtlCol="0" anchor="ctr"/>
          <a:lstStyle/>
          <a:p>
            <a:pPr marL="0" indent="0">
              <a:buNone/>
            </a:pPr>
            <a:r>
              <a:rPr lang="en-US" sz="1200" dirty="0">
                <a:solidFill>
                  <a:srgbClr val="CADCFC"/>
                </a:solidFill>
                <a:latin typeface="Arial" pitchFamily="34" charset="0"/>
                <a:ea typeface="Arial" pitchFamily="34" charset="-122"/>
                <a:cs typeface="Arial" pitchFamily="34" charset="-120"/>
              </a:rPr>
              <a:t>More ready-to-use prompts on the next slides — six common OFW situations.</a:t>
            </a:r>
            <a:endParaRPr lang="en-US" sz="1200" dirty="0"/>
          </a:p>
        </p:txBody>
      </p:sp>
      <p:pic>
        <p:nvPicPr>
          <p:cNvPr id="26" name="Image 3" descr="/home/claude/hk_ofw/logo_mark.png"/>
          <p:cNvPicPr>
            <a:picLocks noChangeAspect="1"/>
          </p:cNvPicPr>
          <p:nvPr/>
        </p:nvPicPr>
        <p:blipFill>
          <a:blip r:embed="rId6"/>
          <a:stretch>
            <a:fillRect/>
          </a:stretch>
        </p:blipFill>
        <p:spPr>
          <a:xfrm>
            <a:off x="502920" y="6382512"/>
            <a:ext cx="837869" cy="274320"/>
          </a:xfrm>
          <a:prstGeom prst="rect">
            <a:avLst/>
          </a:prstGeom>
        </p:spPr>
      </p:pic>
      <p:sp>
        <p:nvSpPr>
          <p:cNvPr id="27" name="Text 21"/>
          <p:cNvSpPr/>
          <p:nvPr/>
        </p:nvSpPr>
        <p:spPr>
          <a:xfrm>
            <a:off x="9372600" y="6446520"/>
            <a:ext cx="2286000" cy="274320"/>
          </a:xfrm>
          <a:prstGeom prst="rect">
            <a:avLst/>
          </a:prstGeom>
          <a:noFill/>
          <a:ln/>
        </p:spPr>
        <p:txBody>
          <a:bodyPr wrap="square" rtlCol="0" anchor="ctr"/>
          <a:lstStyle/>
          <a:p>
            <a:pPr marL="0" indent="0" algn="r">
              <a:buNone/>
            </a:pPr>
            <a:r>
              <a:rPr lang="en-US" sz="900" dirty="0">
                <a:solidFill>
                  <a:srgbClr val="6B7280"/>
                </a:solidFill>
                <a:latin typeface="Arial" pitchFamily="34" charset="0"/>
                <a:ea typeface="Arial" pitchFamily="34" charset="-122"/>
                <a:cs typeface="Arial" pitchFamily="34" charset="-120"/>
              </a:rPr>
              <a:t>Thinc Office Corp</a:t>
            </a:r>
            <a:endParaRPr lang="en-US" sz="900" dirty="0"/>
          </a:p>
        </p:txBody>
      </p:sp>
    </p:spTree>
    <p:extLst>
      <p:ext uri="{BB962C8B-B14F-4D97-AF65-F5344CB8AC3E}">
        <p14:creationId xmlns:p14="http://schemas.microsoft.com/office/powerpoint/2010/main" val="25191617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1787</TotalTime>
  <Words>2350</Words>
  <Application>Microsoft Macintosh PowerPoint</Application>
  <PresentationFormat>Widescreen</PresentationFormat>
  <Paragraphs>210</Paragraphs>
  <Slides>14</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LEAi — The First Agentic Legal AI in the Philippines</dc:title>
  <dc:subject>PptxGenJS Presentation</dc:subject>
  <dc:creator>Joseph Dexter Feliciano</dc:creator>
  <cp:lastModifiedBy>jdmfeliciano@gmail.com</cp:lastModifiedBy>
  <cp:revision>26</cp:revision>
  <dcterms:created xsi:type="dcterms:W3CDTF">2026-06-16T06:37:18Z</dcterms:created>
  <dcterms:modified xsi:type="dcterms:W3CDTF">2026-06-30T04:32:07Z</dcterms:modified>
</cp:coreProperties>
</file>